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65" r:id="rId3"/>
    <p:sldId id="292" r:id="rId4"/>
    <p:sldId id="293" r:id="rId5"/>
    <p:sldId id="295" r:id="rId6"/>
    <p:sldId id="296" r:id="rId7"/>
    <p:sldId id="297" r:id="rId9"/>
    <p:sldId id="299" r:id="rId10"/>
    <p:sldId id="302" r:id="rId11"/>
    <p:sldId id="309" r:id="rId12"/>
    <p:sldId id="303" r:id="rId13"/>
    <p:sldId id="304" r:id="rId14"/>
    <p:sldId id="301" r:id="rId15"/>
    <p:sldId id="307" r:id="rId16"/>
    <p:sldId id="305" r:id="rId17"/>
    <p:sldId id="306" r:id="rId18"/>
    <p:sldId id="288" r:id="rId19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4ACB"/>
    <a:srgbClr val="E7E9F6"/>
    <a:srgbClr val="CCD0EC"/>
    <a:srgbClr val="FFFFFF"/>
    <a:srgbClr val="F3A953"/>
    <a:srgbClr val="EBE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1" autoAdjust="0"/>
    <p:restoredTop sz="93826" autoAdjust="0"/>
  </p:normalViewPr>
  <p:slideViewPr>
    <p:cSldViewPr snapToGrid="0">
      <p:cViewPr varScale="1">
        <p:scale>
          <a:sx n="60" d="100"/>
          <a:sy n="60" d="100"/>
        </p:scale>
        <p:origin x="44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373 735,'-3'0,"0"0,2-4,0 1,-2 0,2 0,-3-3,3 0,0 3,0-2,0-2,1 2,0 0,0 0,0-1,0-1,0 1,3 1,1-1,1 0,-1 0,0 1,-1 1,1 0,0 0,-1 4,4-2,-4 2,2-1,2 0,-4 1,3 0,3 0,1 0,0 0,-2 0,2 0,-3 0,-3 0,0 2,-3 1,0 2,0-2,-1 1,0-1,0 4,0-3,0 1,0 2,-5-1,2-1,-1 0,1 2,-1-1,1-2,0 3,1-4,-1 0,0 0,-4 0,1-1,2 2,-2-2,2-1,-1 0,-1 1,0-1,3 0,0 0,-1-1,-1 2,1-1,0 1,0 0,0-1,1 0,-1-1,0 0,-1 0,2 0,-1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131 693,'5'4,"-1"0,1 4,1-2,0 0,0 2,-1-4,2 1,1 2,-2-3,1 0,-2-1,-2 0,2 0,-4 0,2 0,1-1,0 2,1-2,0 1,-1-2,-1-1,0 0,0 2,-10 1,4-3,1 3,-1-1,-1 0,-1 1,1-1,0 2,0-2,-4 1,-1 1,2-2,0 2,-3 1,2-1,2-2,-1-1,1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136 767,'0'-3,"0"-1,1 0,0-3,0 2,2-2,-3 3,0-3,1-1,0-6,2 4,-2-2,0 2,1 1,-2 3,1-1,-1 0,1 1,-1 1,1 0,0-1,1 1,1-1,-2 3,2-2,-2 1,1 1,0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156 554,'-3'1,"2"6,-2-1,0-3,-1 5,-1-2,0 0,-1 1,0 1,-2-2,5-3,0 0,7-7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188 553,'3'0,"0"0,-1 3,3 4,-3-3,0 2,2 0,-3-3,3-2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196 408,'0'5,"0"0,0-2,0 1,0-1,0 0,-2 2,0-2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181 448,'4'1,"1"1,-2 0,-2 1,-1 0,0 0,0 4,-2 0,0-3,0 3,1-4,1 0,-1 1,8-11,0 1,-2 1,-2 1,-1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239 432,'-2'3,"-1"3,1-3,2 0,0 0,1 3,1-3,2 0,0 1,-1-2,-3 2,-1 0,-3-2,-1 0,0-2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291 426,'-5'-1,"2"1,-1 0,1 0,0 1,3 4,0-2,4 1,-2-1,1 1,-1 0,-1 0,-1-1,0 0,0 0,0 0,0 0,0 0,3-3,0 0,0 0,1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331 412,'-2'4,"0"-1,1 1,1 0,0-1,0 0,1 3,1 0,1-2,1-1,1-2,0-2,-2-2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370 427,'0'7,"-1"-3,1-1,0 0,0 0,0-10,1 4,2 0,1 0,-2-1,1 3,-1 4,-2 1,2 2,-2-2,0-1,0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222 869,'-6'-4,"4"1,-2-2,1 2,1 0,1 0,-1 0,2-2,0 1,0-2,0 1,1 1,0 0,2-2,1 0,0 0,1 0,-1 0,-1 2,-1 1,3 0,-2 2,0 0,4 1,-1 0,-1 0,0 0,2 0,-4 0,2 0,-1 0,-1 1,-1 3,-2-1,0 4,0-1,0 0,0 0,0 0,0 1,0-3,0 1,0 0,0-1,0 0,-4 2,1-4,-1 0,1 0,-3 0,0 0,1-1,2 0,-1-1,-1 0,0 0,1 0,1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398 427,'4'-1,"1"0,-1 1,1 0,-2-1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413 407,'0'4,"0"2,0 1,0 0,0-2,1 2,-1 0,0 0,2-3,0 1,-2 0,3-4,0-6,-1 1,1 1,-3-3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448 416,'3'0,"0"0,0 0,0 0,0 0,-1 6,-2 0,0-2,0-1,0 2,0 2,0 1,0-3,-1 1,1-1,0-1,-3-2,-1-1,1-1,0 0,-2 0,2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488 433,'3'0,"1"0,0 0,0 0,0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485 451,'3'2,"0"-2,1 0,0 0,-1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541 425,'-3'-1,"-1"1,-1 0,2 6,2-3,1 0,-1 1,1 0,0 1,0-2,0 1,0-1,1 1,3-4,1-3,0 0,1-3,-1 0,-5 2,1 1,-1-1,0 0,0 0,-2 1,4 8,2 1,-4-2,3 0,-3-1,0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512 489,'0'-3,"2"0,1 2,1-2,0 1,-1 1,2 2,-2 2,0-3,1 0,-1 0,-1-4,0 1,1 2,0 4,0 0,0-3,2-1,-2-4,-2 1,1 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459 779,'4'-4,"0"0,-2 0,2 3,-1 4,0-2,0-2,1 2,-1 1,1 0,0-2,1-1,-2-1,0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453 862,'3'-1,"0"0,0-1,4-1,-3 2,-1 0,1 1,1 0,2 0,-4 0,4 0,0 0,-4 0,0 0,0 1,1 0,2 3,-3-3,0-1,0 2,0-2,1 0,3 0,-4 0,0 0,1 0,-1-1,1 1,0 0,0 0,-1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1277 507,'-3'-3,"0"-1,0 1,0 1,1-1,-3-3,4 0,-1 2,2 0,0-3,0 2,0 1,0-1,0-2,0 4,0-2,0 0,0 1,2 1,0 0,3 0,-1 2,-1 1,1 1,1 2,-2 1,-1 0,1 2,-1-2,-1-1,2 0,-1 2,1 1,-2-2,0 0,0 1,-1-1,0-1,0 2,0-2,-1 1,-4 0,3 0,-2-1,1-3,-2 2,1 0,-1 0,2 0,0-2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1122 474,'2'0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1516 505,'-1'-3,"1"-1,0 1,0 0,0 0,3 2,0 1,1 0,0 0,-1 0,1 0,-2 3,-2 0,0 0,-4 0,1-3,0 1,0-1,0 0,0 3,-1-1,-1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1415 484,'0'-7,"4"1,1 3,-2 3,1 0,-1 0,2 0,-1 0,1 0,-2 0,1 0,1 0,-2 0,3 0,-2 2,-1 0,2 2,-1 1,-1-2,1-1,-1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1486 456,'0'3,"2"2,0-2,1 2,0 0,-3-1,2-1,-1 0,1 1,-1 1,-1-2,0 0,-3 0,-2 0,2 0,0-2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394 997,'-9'-2,"4"-3,-1 1,2 2,1 1,-1-3,1 0,-1 1,0-4,2 3,-3-2,3 2,0-2,1 1,-3-1,4 1,0 0,0 2,0-1,0-1,0 1,3 2,1-4,0 1,2 2,-3 0,2 1,-2 2,1-1,1 0,4-1,-1 1,1 1,-1 0,1 0,1 0,-2 0,-1 0,0 0,-1 0,0 0,-3 0,1 0,-1 2,0 1,-1 2,0 1,1 1,-1 2,0 3,-2-2,0-2,0 1,0-3,0 0,0-1,0-1,0-1,-2 0,-4 2,2-2,0-3,-1 4,1-3,0 1,-3-1,2 1,0-2,-1 0,0 0,0 0,3 0,-1 0,-1 0,1 0,0 0,1-2,0-2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413 865,'-4'0,"0"0,1 0,-4 0,-1-2,5 2,-1-1,1 1,-2-3,2 3,0-2,0 0,3-2,-1 1,1-2,0 2,0-1,0 1,0-1,0 1,0 0,0 0,0-1,2-1,-1 1,3-2,1 1,0-3,-2 6,2-2,-2 1,1-2,-1 4,0 1,0 0,0 0,0 0,0 0,0 2,0 1,0-2,1 2,-1-1,0-1,1 2,1 1,-4-1,5 4,-4-3,0 0,0 1,-1-1,-1 0,1-1,-1 1,0 2,-1-3,0 0,-3 4,-1-3,2-1,1 0,-2-1,0-2,1 0,0 0,-1 0,-1-1,2 1,-1 0,1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539 857,'-3'0,"0"0,0 0,0-1,2-4,1 1,-2 1,2-3,0 3,0-3,0 3,0-2,0 2,0-1,0 0,0 1,0-1,0-1,0 2,1 0,2-1,2 0,0 1,-2 0,0 1,2 1,-1 1,1-1,0 1,0 0,-1 0,0 0,1 0,-1 0,-1 0,0 0,2 4,-2 0,0-2,0 1,-1 2,-1 0,-1-1,0 1,1 0,-1-1,0 0,0 5,0-6,0 0,0 1,0 0,-5 0,2-2,-1 0,-2 1,0 1,2-4,0 2,0-1,1-1,-2 0,2 1,0-1,0 1,-1 0,1-1,-1 0,1 0,0 0,0-1,-2-3,2 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376 981,'-2'-3,"-2"-1,1 2,0-2,2 1,-2-1,1 0,-1-1,2 1,-2 2,2-1,-1-1,1 0,0 0,0 1,1-1,0 0,0-2,0 3,0-2,1 0,1-1,1 3,1-1,-2 1,1 1,1 0,0 1,-1-1,2 1,0 0,1 0,-2 0,-1 1,1-2,-1 2,1 0,1 0,-1 0,1 0,-2 0,0 0,0 0,1 1,1 2,-2-2,4 2,-4-1,0 1,1 0,-2 1,2 3,-3-4,1 0,0 3,-1-1,1-2,-1 3,-1-2,0 2,1-2,-1 1,1 2,-1-3,0 1,0-1,0 0,0 1,0-2,0 0,-2 3,0-3,1 0,-5 2,3-5,0 2,-1 0,-1 0,2-2,-1 0,1 0,-2 0,2 0,0 0,-1 0,1 0,-2 0,1 0,0-3,-1 0,2 3,1-5,2-1,-1 3,0 0,-2-1,-2 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419 943,'1'-3,"1"0,0-1,1-1,-2 1,0 0,2 0,-3-2,0 3,0-1,0 1,0-3,0 3,0-2,0 2,0 0,0 0,0 0,0 0,-1 0,0 0,1 0,0-1,-4 3,1 2,-1 1,0-1,-1 1,2-1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7T08:30:4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410 858,'4'0,"-1"0,2 0,0 0,-1 0,-1 0,1 1,-1 0,0 0,0 0,0 2,1-3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9BBFF-C467-4B60-8B29-97FB786108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E4730-C5B6-446C-8A2B-733932FDDB9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E4730-C5B6-446C-8A2B-733932FDDB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10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10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png"/><Relationship Id="rId4" Type="http://schemas.openxmlformats.org/officeDocument/2006/relationships/image" Target="../media/image11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10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/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  <a:endParaRPr lang="zh-CN" altLang="en-US" dirty="0">
              <a:solidFill>
                <a:srgbClr val="E6E6E6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8670968" y="491146"/>
            <a:ext cx="3251202" cy="38036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93" y="235666"/>
            <a:ext cx="1069258" cy="1069258"/>
          </a:xfrm>
          <a:prstGeom prst="rect">
            <a:avLst/>
          </a:prstGeom>
        </p:spPr>
      </p:pic>
      <p:sp>
        <p:nvSpPr>
          <p:cNvPr id="13" name="矩形: 圆角 12"/>
          <p:cNvSpPr/>
          <p:nvPr userDrawn="1"/>
        </p:nvSpPr>
        <p:spPr>
          <a:xfrm>
            <a:off x="-6114" y="1684895"/>
            <a:ext cx="12198114" cy="349239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淘宝网chenying0907出品 14"/>
          <p:cNvSpPr/>
          <p:nvPr userDrawn="1"/>
        </p:nvSpPr>
        <p:spPr>
          <a:xfrm>
            <a:off x="8146144" y="1246394"/>
            <a:ext cx="4045856" cy="56605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677" y="3416408"/>
            <a:ext cx="3146323" cy="1756697"/>
          </a:xfrm>
          <a:prstGeom prst="rect">
            <a:avLst/>
          </a:prstGeom>
        </p:spPr>
      </p:pic>
      <p:sp>
        <p:nvSpPr>
          <p:cNvPr id="16" name="淘宝网chenying0907出品 14"/>
          <p:cNvSpPr/>
          <p:nvPr userDrawn="1"/>
        </p:nvSpPr>
        <p:spPr>
          <a:xfrm>
            <a:off x="-6114" y="5027105"/>
            <a:ext cx="2114694" cy="56605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266" y="5643411"/>
            <a:ext cx="12441600" cy="77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/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  <a:endParaRPr lang="zh-CN" altLang="en-US" dirty="0">
              <a:solidFill>
                <a:srgbClr val="E6E6E6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54" y="235666"/>
            <a:ext cx="1069258" cy="106925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98" y="1245482"/>
            <a:ext cx="10052002" cy="5612368"/>
          </a:xfrm>
          <a:prstGeom prst="rect">
            <a:avLst/>
          </a:prstGeom>
        </p:spPr>
      </p:pic>
      <p:sp>
        <p:nvSpPr>
          <p:cNvPr id="23" name="直角三角形 22"/>
          <p:cNvSpPr/>
          <p:nvPr userDrawn="1"/>
        </p:nvSpPr>
        <p:spPr>
          <a:xfrm rot="10800000" flipH="1">
            <a:off x="1" y="-5230"/>
            <a:ext cx="4687152" cy="4105282"/>
          </a:xfrm>
          <a:prstGeom prst="rtTriangle">
            <a:avLst/>
          </a:prstGeom>
          <a:solidFill>
            <a:srgbClr val="EBEEF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endParaRPr lang="zh-CN" altLang="en-US" sz="1200">
              <a:solidFill>
                <a:srgbClr val="FFFFFF"/>
              </a:solidFill>
            </a:endParaRPr>
          </a:p>
        </p:txBody>
      </p:sp>
      <p:sp>
        <p:nvSpPr>
          <p:cNvPr id="24" name="直角三角形 23"/>
          <p:cNvSpPr/>
          <p:nvPr userDrawn="1"/>
        </p:nvSpPr>
        <p:spPr>
          <a:xfrm rot="10800000" flipH="1">
            <a:off x="-1" y="-2"/>
            <a:ext cx="3785420" cy="3844415"/>
          </a:xfrm>
          <a:prstGeom prst="rt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>
            <a:miter lim="400000"/>
          </a:ln>
          <a:effectLst>
            <a:outerShdw blurRad="190500" dist="38100" dir="2700000" sx="101000" sy="101000" algn="tl" rotWithShape="0">
              <a:prstClr val="black">
                <a:alpha val="25000"/>
              </a:prstClr>
            </a:outerShdw>
          </a:effectLst>
        </p:spPr>
        <p:txBody>
          <a:bodyPr lIns="19050" tIns="19050" rIns="19050" bIns="19050" anchor="ctr"/>
          <a:lstStyle/>
          <a:p>
            <a:endParaRPr lang="zh-CN" altLang="en-US" sz="1200">
              <a:solidFill>
                <a:srgbClr val="FFFFFF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684">
            <a:off x="-1078454" y="908717"/>
            <a:ext cx="4881093" cy="9762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266" y="5643411"/>
            <a:ext cx="12441600" cy="77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/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  <a:endParaRPr lang="zh-CN" altLang="en-US" dirty="0">
              <a:solidFill>
                <a:srgbClr val="E6E6E6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54" y="235666"/>
            <a:ext cx="1069258" cy="106925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98" y="1245482"/>
            <a:ext cx="10052002" cy="5612368"/>
          </a:xfrm>
          <a:prstGeom prst="rect">
            <a:avLst/>
          </a:prstGeom>
        </p:spPr>
      </p:pic>
      <p:sp>
        <p:nvSpPr>
          <p:cNvPr id="23" name="直角三角形 22"/>
          <p:cNvSpPr/>
          <p:nvPr userDrawn="1"/>
        </p:nvSpPr>
        <p:spPr>
          <a:xfrm rot="10800000" flipH="1">
            <a:off x="1" y="-5230"/>
            <a:ext cx="4687152" cy="4105282"/>
          </a:xfrm>
          <a:prstGeom prst="rtTriangle">
            <a:avLst/>
          </a:prstGeom>
          <a:solidFill>
            <a:srgbClr val="EBEEF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endParaRPr lang="zh-CN" altLang="en-US" sz="1200">
              <a:solidFill>
                <a:srgbClr val="FFFFFF"/>
              </a:solidFill>
            </a:endParaRPr>
          </a:p>
        </p:txBody>
      </p:sp>
      <p:sp>
        <p:nvSpPr>
          <p:cNvPr id="18" name="矩形: 圆角 17"/>
          <p:cNvSpPr/>
          <p:nvPr userDrawn="1"/>
        </p:nvSpPr>
        <p:spPr>
          <a:xfrm>
            <a:off x="-6114" y="1684895"/>
            <a:ext cx="12198114" cy="349239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直角三角形 23"/>
          <p:cNvSpPr/>
          <p:nvPr userDrawn="1"/>
        </p:nvSpPr>
        <p:spPr>
          <a:xfrm rot="10800000" flipH="1">
            <a:off x="-1" y="-2"/>
            <a:ext cx="3785420" cy="3844415"/>
          </a:xfrm>
          <a:prstGeom prst="rt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>
            <a:miter lim="400000"/>
          </a:ln>
          <a:effectLst>
            <a:outerShdw blurRad="190500" dist="38100" dir="2700000" sx="101000" sy="101000" algn="tl" rotWithShape="0">
              <a:prstClr val="black">
                <a:alpha val="25000"/>
              </a:prstClr>
            </a:outerShdw>
          </a:effectLst>
        </p:spPr>
        <p:txBody>
          <a:bodyPr lIns="19050" tIns="19050" rIns="19050" bIns="19050" anchor="ctr"/>
          <a:lstStyle/>
          <a:p>
            <a:endParaRPr lang="zh-CN" altLang="en-US" sz="1200">
              <a:solidFill>
                <a:srgbClr val="FFFFFF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684">
            <a:off x="-1078454" y="908717"/>
            <a:ext cx="4881093" cy="97621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266" y="5643411"/>
            <a:ext cx="12441600" cy="77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/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  <a:endParaRPr lang="zh-CN" altLang="en-US" dirty="0">
              <a:solidFill>
                <a:srgbClr val="E6E6E6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54" y="235666"/>
            <a:ext cx="1069258" cy="106925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98" y="1245482"/>
            <a:ext cx="10052002" cy="5612368"/>
          </a:xfrm>
          <a:prstGeom prst="rect">
            <a:avLst/>
          </a:prstGeom>
        </p:spPr>
      </p:pic>
      <p:sp>
        <p:nvSpPr>
          <p:cNvPr id="23" name="直角三角形 22"/>
          <p:cNvSpPr/>
          <p:nvPr userDrawn="1"/>
        </p:nvSpPr>
        <p:spPr>
          <a:xfrm rot="10800000" flipH="1">
            <a:off x="1" y="-5230"/>
            <a:ext cx="4687152" cy="4105282"/>
          </a:xfrm>
          <a:prstGeom prst="rtTriangle">
            <a:avLst/>
          </a:prstGeom>
          <a:solidFill>
            <a:srgbClr val="EBEEF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endParaRPr lang="zh-CN" altLang="en-US" sz="1200">
              <a:solidFill>
                <a:srgbClr val="FFFFFF"/>
              </a:solidFill>
            </a:endParaRPr>
          </a:p>
        </p:txBody>
      </p:sp>
      <p:sp>
        <p:nvSpPr>
          <p:cNvPr id="18" name="矩形: 圆角 17"/>
          <p:cNvSpPr/>
          <p:nvPr userDrawn="1"/>
        </p:nvSpPr>
        <p:spPr>
          <a:xfrm>
            <a:off x="-6114" y="1684895"/>
            <a:ext cx="12198114" cy="349239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直角三角形 23"/>
          <p:cNvSpPr/>
          <p:nvPr userDrawn="1"/>
        </p:nvSpPr>
        <p:spPr>
          <a:xfrm rot="10800000" flipH="1">
            <a:off x="-1" y="-2"/>
            <a:ext cx="3785420" cy="3844415"/>
          </a:xfrm>
          <a:prstGeom prst="rt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>
            <a:miter lim="400000"/>
          </a:ln>
          <a:effectLst>
            <a:outerShdw blurRad="190500" dist="38100" dir="2700000" sx="101000" sy="101000" algn="tl" rotWithShape="0">
              <a:prstClr val="black">
                <a:alpha val="25000"/>
              </a:prstClr>
            </a:outerShdw>
          </a:effectLst>
        </p:spPr>
        <p:txBody>
          <a:bodyPr lIns="19050" tIns="19050" rIns="19050" bIns="19050" anchor="ctr"/>
          <a:lstStyle/>
          <a:p>
            <a:endParaRPr lang="zh-CN" altLang="en-US" sz="1200">
              <a:solidFill>
                <a:srgbClr val="FFFFFF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684">
            <a:off x="-1078454" y="908717"/>
            <a:ext cx="4881093" cy="9762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/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  <a:endParaRPr lang="zh-CN" altLang="en-US" dirty="0">
              <a:solidFill>
                <a:srgbClr val="E6E6E6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54" y="235666"/>
            <a:ext cx="1069258" cy="106925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98" y="1245482"/>
            <a:ext cx="10052002" cy="5612368"/>
          </a:xfrm>
          <a:prstGeom prst="rect">
            <a:avLst/>
          </a:prstGeom>
        </p:spPr>
      </p:pic>
      <p:sp>
        <p:nvSpPr>
          <p:cNvPr id="22" name="直角三角形 21"/>
          <p:cNvSpPr/>
          <p:nvPr userDrawn="1"/>
        </p:nvSpPr>
        <p:spPr>
          <a:xfrm rot="10800000" flipH="1">
            <a:off x="1" y="-5230"/>
            <a:ext cx="4687152" cy="4105282"/>
          </a:xfrm>
          <a:prstGeom prst="rtTriangle">
            <a:avLst/>
          </a:prstGeom>
          <a:solidFill>
            <a:srgbClr val="EBEEF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endParaRPr lang="zh-CN" altLang="en-US" sz="1200">
              <a:solidFill>
                <a:srgbClr val="FFFFFF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1624473"/>
            <a:ext cx="11552900" cy="5776451"/>
          </a:xfrm>
          <a:prstGeom prst="rect">
            <a:avLst/>
          </a:prstGeom>
        </p:spPr>
      </p:pic>
      <p:sp>
        <p:nvSpPr>
          <p:cNvPr id="23" name="直角三角形 22"/>
          <p:cNvSpPr/>
          <p:nvPr userDrawn="1"/>
        </p:nvSpPr>
        <p:spPr>
          <a:xfrm rot="10800000" flipH="1">
            <a:off x="-1" y="-2"/>
            <a:ext cx="3785420" cy="3844415"/>
          </a:xfrm>
          <a:prstGeom prst="rt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>
            <a:miter lim="400000"/>
          </a:ln>
          <a:effectLst>
            <a:outerShdw blurRad="190500" dist="38100" dir="2700000" sx="101000" sy="101000" algn="tl" rotWithShape="0">
              <a:prstClr val="black">
                <a:alpha val="25000"/>
              </a:prstClr>
            </a:outerShdw>
          </a:effectLst>
        </p:spPr>
        <p:txBody>
          <a:bodyPr lIns="19050" tIns="19050" rIns="19050" bIns="19050" anchor="ctr"/>
          <a:lstStyle/>
          <a:p>
            <a:endParaRPr lang="zh-CN" altLang="en-US" sz="1200">
              <a:solidFill>
                <a:srgbClr val="FFFFFF"/>
              </a:solidFill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5638515" y="1982450"/>
            <a:ext cx="648935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8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2735443" scaled="0"/>
                </a:gradFill>
                <a:latin typeface="+mj-ea"/>
                <a:ea typeface="+mj-ea"/>
              </a:rPr>
              <a:t>Goodbye</a:t>
            </a:r>
            <a:r>
              <a:rPr lang="zh-CN" altLang="en-US" sz="80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2735443" scaled="0"/>
                </a:gradFill>
                <a:latin typeface="+mj-ea"/>
                <a:ea typeface="+mj-ea"/>
              </a:rPr>
              <a:t>！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2735443" scaled="0"/>
              </a:gradFill>
              <a:effectLst/>
              <a:uLnTx/>
              <a:uFillTx/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684">
            <a:off x="-1078454" y="908717"/>
            <a:ext cx="4881093" cy="9762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/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  <a:endParaRPr lang="zh-CN" altLang="en-US" dirty="0">
              <a:solidFill>
                <a:srgbClr val="E6E6E6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8670968" y="491146"/>
            <a:ext cx="3251202" cy="38036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93" y="235666"/>
            <a:ext cx="1069258" cy="1069258"/>
          </a:xfrm>
          <a:prstGeom prst="rect">
            <a:avLst/>
          </a:prstGeom>
        </p:spPr>
      </p:pic>
      <p:sp>
        <p:nvSpPr>
          <p:cNvPr id="13" name="矩形: 圆角 12"/>
          <p:cNvSpPr/>
          <p:nvPr userDrawn="1"/>
        </p:nvSpPr>
        <p:spPr>
          <a:xfrm>
            <a:off x="-6114" y="1684895"/>
            <a:ext cx="12198114" cy="349239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淘宝网chenying0907出品 14"/>
          <p:cNvSpPr/>
          <p:nvPr userDrawn="1"/>
        </p:nvSpPr>
        <p:spPr>
          <a:xfrm>
            <a:off x="8146144" y="1246394"/>
            <a:ext cx="4045856" cy="56605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677" y="3416408"/>
            <a:ext cx="3146323" cy="1756697"/>
          </a:xfrm>
          <a:prstGeom prst="rect">
            <a:avLst/>
          </a:prstGeom>
        </p:spPr>
      </p:pic>
      <p:sp>
        <p:nvSpPr>
          <p:cNvPr id="16" name="淘宝网chenying0907出品 14"/>
          <p:cNvSpPr/>
          <p:nvPr userDrawn="1"/>
        </p:nvSpPr>
        <p:spPr>
          <a:xfrm>
            <a:off x="-6114" y="5027105"/>
            <a:ext cx="2114694" cy="56605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266" y="5643411"/>
            <a:ext cx="12441600" cy="77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提要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/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  <a:endParaRPr lang="zh-CN" altLang="en-US" dirty="0">
              <a:solidFill>
                <a:srgbClr val="E6E6E6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 rot="19485777">
            <a:off x="-1446933" y="370733"/>
            <a:ext cx="5981700" cy="1028700"/>
          </a:xfrm>
          <a:prstGeom prst="rect">
            <a:avLst/>
          </a:prstGeom>
          <a:ln>
            <a:noFill/>
          </a:ln>
          <a:effectLst>
            <a:outerShdw blurRad="50800" dist="38100" dir="5400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iṡ1íḍê"/>
          <p:cNvSpPr txBox="1"/>
          <p:nvPr userDrawn="1"/>
        </p:nvSpPr>
        <p:spPr>
          <a:xfrm rot="19407270">
            <a:off x="-169208" y="342723"/>
            <a:ext cx="3954589" cy="716429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CONTENTS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54" y="235666"/>
            <a:ext cx="1069258" cy="106925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98" y="1245482"/>
            <a:ext cx="10052002" cy="56123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板块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/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  <a:endParaRPr lang="zh-CN" altLang="en-US" dirty="0">
              <a:solidFill>
                <a:srgbClr val="E6E6E6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93" y="235666"/>
            <a:ext cx="1069258" cy="106925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19" y="1403608"/>
            <a:ext cx="4581832" cy="2558190"/>
          </a:xfrm>
          <a:prstGeom prst="rect">
            <a:avLst/>
          </a:prstGeom>
        </p:spPr>
      </p:pic>
      <p:sp>
        <p:nvSpPr>
          <p:cNvPr id="16" name="矩形: 圆角 15"/>
          <p:cNvSpPr/>
          <p:nvPr userDrawn="1"/>
        </p:nvSpPr>
        <p:spPr>
          <a:xfrm>
            <a:off x="0" y="3024822"/>
            <a:ext cx="12192000" cy="215246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7" y="1999737"/>
            <a:ext cx="4672567" cy="3304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基础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54" y="235666"/>
            <a:ext cx="1069258" cy="10692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堂总结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54" y="235666"/>
            <a:ext cx="1069258" cy="1069258"/>
          </a:xfrm>
          <a:prstGeom prst="rect">
            <a:avLst/>
          </a:prstGeom>
        </p:spPr>
      </p:pic>
      <p:sp>
        <p:nvSpPr>
          <p:cNvPr id="25" name="矩形: 圆角 24"/>
          <p:cNvSpPr/>
          <p:nvPr userDrawn="1"/>
        </p:nvSpPr>
        <p:spPr>
          <a:xfrm>
            <a:off x="961144" y="2083186"/>
            <a:ext cx="2448560" cy="3450517"/>
          </a:xfrm>
          <a:prstGeom prst="roundRect">
            <a:avLst>
              <a:gd name="adj" fmla="val 27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文本框1"/>
          <p:cNvSpPr txBox="1"/>
          <p:nvPr userDrawn="1"/>
        </p:nvSpPr>
        <p:spPr>
          <a:xfrm>
            <a:off x="1387229" y="2419157"/>
            <a:ext cx="158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D43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D43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五边形 8"/>
          <p:cNvSpPr/>
          <p:nvPr userDrawn="1"/>
        </p:nvSpPr>
        <p:spPr>
          <a:xfrm rot="5400000" flipV="1">
            <a:off x="1988574" y="2000138"/>
            <a:ext cx="386080" cy="361950"/>
          </a:xfrm>
          <a:prstGeom prst="homePlate">
            <a:avLst/>
          </a:prstGeom>
          <a:gradFill>
            <a:gsLst>
              <a:gs pos="0">
                <a:srgbClr val="E1CAA6"/>
              </a:gs>
              <a:gs pos="100000">
                <a:srgbClr val="D3B47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/>
          <p:cNvSpPr/>
          <p:nvPr userDrawn="1"/>
        </p:nvSpPr>
        <p:spPr>
          <a:xfrm>
            <a:off x="3564009" y="2083186"/>
            <a:ext cx="2448560" cy="3450517"/>
          </a:xfrm>
          <a:prstGeom prst="roundRect">
            <a:avLst>
              <a:gd name="adj" fmla="val 27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文本框1"/>
          <p:cNvSpPr txBox="1"/>
          <p:nvPr userDrawn="1"/>
        </p:nvSpPr>
        <p:spPr>
          <a:xfrm>
            <a:off x="3993269" y="2419157"/>
            <a:ext cx="158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D43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D43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五边形 9"/>
          <p:cNvSpPr/>
          <p:nvPr userDrawn="1"/>
        </p:nvSpPr>
        <p:spPr>
          <a:xfrm rot="5400000" flipV="1">
            <a:off x="4590804" y="2000138"/>
            <a:ext cx="386080" cy="361950"/>
          </a:xfrm>
          <a:prstGeom prst="homePlate">
            <a:avLst/>
          </a:prstGeom>
          <a:gradFill>
            <a:gsLst>
              <a:gs pos="0">
                <a:srgbClr val="E1CAA6"/>
              </a:gs>
              <a:gs pos="100000">
                <a:srgbClr val="D3B47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/>
          <p:cNvSpPr/>
          <p:nvPr userDrawn="1"/>
        </p:nvSpPr>
        <p:spPr>
          <a:xfrm>
            <a:off x="6166874" y="2083186"/>
            <a:ext cx="2448560" cy="3450517"/>
          </a:xfrm>
          <a:prstGeom prst="roundRect">
            <a:avLst>
              <a:gd name="adj" fmla="val 27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文本框1"/>
          <p:cNvSpPr txBox="1"/>
          <p:nvPr userDrawn="1"/>
        </p:nvSpPr>
        <p:spPr>
          <a:xfrm>
            <a:off x="6595499" y="2419157"/>
            <a:ext cx="158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D43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D43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五边形 11"/>
          <p:cNvSpPr/>
          <p:nvPr userDrawn="1"/>
        </p:nvSpPr>
        <p:spPr>
          <a:xfrm rot="5400000" flipV="1">
            <a:off x="7213354" y="2000138"/>
            <a:ext cx="386080" cy="361950"/>
          </a:xfrm>
          <a:prstGeom prst="homePlate">
            <a:avLst/>
          </a:prstGeom>
          <a:gradFill>
            <a:gsLst>
              <a:gs pos="0">
                <a:srgbClr val="E1CAA6"/>
              </a:gs>
              <a:gs pos="100000">
                <a:srgbClr val="D3B47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31" y="3261856"/>
            <a:ext cx="2576052" cy="25760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8" t="22365" r="20084" b="5986"/>
          <a:stretch>
            <a:fillRect/>
          </a:stretch>
        </p:blipFill>
        <p:spPr>
          <a:xfrm>
            <a:off x="9869957" y="3735687"/>
            <a:ext cx="1665526" cy="23713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堂总结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54" y="235666"/>
            <a:ext cx="1069258" cy="1069258"/>
          </a:xfrm>
          <a:prstGeom prst="rect">
            <a:avLst/>
          </a:prstGeom>
        </p:spPr>
      </p:pic>
      <p:sp>
        <p:nvSpPr>
          <p:cNvPr id="13" name="矩形: 圆角 12"/>
          <p:cNvSpPr/>
          <p:nvPr userDrawn="1"/>
        </p:nvSpPr>
        <p:spPr>
          <a:xfrm>
            <a:off x="961144" y="2083186"/>
            <a:ext cx="2448560" cy="3450517"/>
          </a:xfrm>
          <a:prstGeom prst="roundRect">
            <a:avLst>
              <a:gd name="adj" fmla="val 27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1"/>
          <p:cNvSpPr txBox="1"/>
          <p:nvPr userDrawn="1"/>
        </p:nvSpPr>
        <p:spPr>
          <a:xfrm>
            <a:off x="1387229" y="2419157"/>
            <a:ext cx="158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D43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D43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五边形 8"/>
          <p:cNvSpPr/>
          <p:nvPr userDrawn="1"/>
        </p:nvSpPr>
        <p:spPr>
          <a:xfrm rot="5400000" flipV="1">
            <a:off x="1988574" y="2000138"/>
            <a:ext cx="386080" cy="361950"/>
          </a:xfrm>
          <a:prstGeom prst="homePlate">
            <a:avLst/>
          </a:prstGeom>
          <a:gradFill>
            <a:gsLst>
              <a:gs pos="0">
                <a:srgbClr val="E1CAA6"/>
              </a:gs>
              <a:gs pos="100000">
                <a:srgbClr val="D3B47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 userDrawn="1"/>
        </p:nvSpPr>
        <p:spPr>
          <a:xfrm>
            <a:off x="3564009" y="2083186"/>
            <a:ext cx="2448560" cy="3450517"/>
          </a:xfrm>
          <a:prstGeom prst="roundRect">
            <a:avLst>
              <a:gd name="adj" fmla="val 27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框1"/>
          <p:cNvSpPr txBox="1"/>
          <p:nvPr userDrawn="1"/>
        </p:nvSpPr>
        <p:spPr>
          <a:xfrm>
            <a:off x="3993269" y="2419157"/>
            <a:ext cx="158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D43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D43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五边形 9"/>
          <p:cNvSpPr/>
          <p:nvPr userDrawn="1"/>
        </p:nvSpPr>
        <p:spPr>
          <a:xfrm rot="5400000" flipV="1">
            <a:off x="4590804" y="2000138"/>
            <a:ext cx="386080" cy="361950"/>
          </a:xfrm>
          <a:prstGeom prst="homePlate">
            <a:avLst/>
          </a:prstGeom>
          <a:gradFill>
            <a:gsLst>
              <a:gs pos="0">
                <a:srgbClr val="E1CAA6"/>
              </a:gs>
              <a:gs pos="100000">
                <a:srgbClr val="D3B47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 userDrawn="1"/>
        </p:nvSpPr>
        <p:spPr>
          <a:xfrm>
            <a:off x="6166874" y="2083186"/>
            <a:ext cx="2448560" cy="3450517"/>
          </a:xfrm>
          <a:prstGeom prst="roundRect">
            <a:avLst>
              <a:gd name="adj" fmla="val 27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1"/>
          <p:cNvSpPr txBox="1"/>
          <p:nvPr userDrawn="1"/>
        </p:nvSpPr>
        <p:spPr>
          <a:xfrm>
            <a:off x="6595499" y="2419157"/>
            <a:ext cx="158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D43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D43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五边形 11"/>
          <p:cNvSpPr/>
          <p:nvPr userDrawn="1"/>
        </p:nvSpPr>
        <p:spPr>
          <a:xfrm rot="5400000" flipV="1">
            <a:off x="7213354" y="2000138"/>
            <a:ext cx="386080" cy="361950"/>
          </a:xfrm>
          <a:prstGeom prst="homePlate">
            <a:avLst/>
          </a:prstGeom>
          <a:gradFill>
            <a:gsLst>
              <a:gs pos="0">
                <a:srgbClr val="E1CAA6"/>
              </a:gs>
              <a:gs pos="100000">
                <a:srgbClr val="D3B47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5"/>
          <p:cNvSpPr/>
          <p:nvPr userDrawn="1"/>
        </p:nvSpPr>
        <p:spPr>
          <a:xfrm>
            <a:off x="8769739" y="2083186"/>
            <a:ext cx="2448560" cy="3450517"/>
          </a:xfrm>
          <a:prstGeom prst="roundRect">
            <a:avLst>
              <a:gd name="adj" fmla="val 27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1"/>
          <p:cNvSpPr txBox="1"/>
          <p:nvPr userDrawn="1"/>
        </p:nvSpPr>
        <p:spPr>
          <a:xfrm>
            <a:off x="9198364" y="2419157"/>
            <a:ext cx="158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D43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1D43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五边形 16"/>
          <p:cNvSpPr/>
          <p:nvPr userDrawn="1"/>
        </p:nvSpPr>
        <p:spPr>
          <a:xfrm rot="5400000" flipV="1">
            <a:off x="9803519" y="2000138"/>
            <a:ext cx="386080" cy="361950"/>
          </a:xfrm>
          <a:prstGeom prst="homePlate">
            <a:avLst/>
          </a:prstGeom>
          <a:gradFill>
            <a:gsLst>
              <a:gs pos="0">
                <a:srgbClr val="E1CAA6"/>
              </a:gs>
              <a:gs pos="100000">
                <a:srgbClr val="D3B47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354" y="4450824"/>
            <a:ext cx="1800000" cy="180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/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  <a:endParaRPr lang="zh-CN" altLang="en-US" dirty="0">
              <a:solidFill>
                <a:srgbClr val="E6E6E6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54" y="235666"/>
            <a:ext cx="1069258" cy="106925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98" y="1245482"/>
            <a:ext cx="10052002" cy="5612368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5496170" y="3376778"/>
            <a:ext cx="648935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8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2735443" scaled="0"/>
                </a:gradFill>
                <a:latin typeface="+mj-ea"/>
                <a:ea typeface="+mj-ea"/>
              </a:rPr>
              <a:t>Goodbye</a:t>
            </a:r>
            <a:r>
              <a:rPr lang="zh-CN" altLang="en-US" sz="80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2735443" scaled="0"/>
                </a:gradFill>
                <a:latin typeface="+mj-ea"/>
                <a:ea typeface="+mj-ea"/>
              </a:rPr>
              <a:t>！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2735443" scaled="0"/>
              </a:gra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8" name="副标题 4"/>
          <p:cNvSpPr txBox="1"/>
          <p:nvPr userDrawn="1"/>
        </p:nvSpPr>
        <p:spPr>
          <a:xfrm flipH="1">
            <a:off x="5663320" y="5333118"/>
            <a:ext cx="5402024" cy="558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Programming is so easy.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三角形 13"/>
          <p:cNvSpPr/>
          <p:nvPr userDrawn="1"/>
        </p:nvSpPr>
        <p:spPr>
          <a:xfrm rot="10800000" flipH="1">
            <a:off x="1" y="-5230"/>
            <a:ext cx="4687152" cy="4105282"/>
          </a:xfrm>
          <a:prstGeom prst="rtTriangle">
            <a:avLst/>
          </a:prstGeom>
          <a:solidFill>
            <a:srgbClr val="EBEEF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endParaRPr lang="zh-CN" altLang="en-US" sz="1200">
              <a:solidFill>
                <a:srgbClr val="FFFFFF"/>
              </a:solidFill>
            </a:endParaRPr>
          </a:p>
        </p:txBody>
      </p:sp>
      <p:sp>
        <p:nvSpPr>
          <p:cNvPr id="19" name="直角三角形 18"/>
          <p:cNvSpPr/>
          <p:nvPr userDrawn="1"/>
        </p:nvSpPr>
        <p:spPr>
          <a:xfrm rot="10800000" flipH="1">
            <a:off x="-1" y="-2"/>
            <a:ext cx="3785420" cy="3844415"/>
          </a:xfrm>
          <a:prstGeom prst="rt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>
            <a:miter lim="400000"/>
          </a:ln>
          <a:effectLst>
            <a:outerShdw blurRad="190500" dist="38100" dir="2700000" sx="101000" sy="101000" algn="tl" rotWithShape="0">
              <a:prstClr val="black">
                <a:alpha val="25000"/>
              </a:prstClr>
            </a:outerShdw>
          </a:effectLst>
        </p:spPr>
        <p:txBody>
          <a:bodyPr lIns="19050" tIns="19050" rIns="19050" bIns="19050" anchor="ctr"/>
          <a:lstStyle/>
          <a:p>
            <a:endParaRPr lang="zh-CN" alt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/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  <a:endParaRPr lang="zh-CN" altLang="en-US" dirty="0">
              <a:solidFill>
                <a:srgbClr val="E6E6E6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54" y="235666"/>
            <a:ext cx="1069258" cy="106925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98" y="1245482"/>
            <a:ext cx="10052002" cy="5612368"/>
          </a:xfrm>
          <a:prstGeom prst="rect">
            <a:avLst/>
          </a:prstGeom>
        </p:spPr>
      </p:pic>
      <p:sp>
        <p:nvSpPr>
          <p:cNvPr id="23" name="直角三角形 22"/>
          <p:cNvSpPr/>
          <p:nvPr userDrawn="1"/>
        </p:nvSpPr>
        <p:spPr>
          <a:xfrm rot="10800000" flipH="1">
            <a:off x="1" y="-5230"/>
            <a:ext cx="3795251" cy="3171217"/>
          </a:xfrm>
          <a:prstGeom prst="rtTriangle">
            <a:avLst/>
          </a:prstGeom>
          <a:solidFill>
            <a:srgbClr val="EBEEF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endParaRPr lang="zh-CN" altLang="en-US" sz="1200">
              <a:solidFill>
                <a:srgbClr val="FFFFFF"/>
              </a:solidFill>
            </a:endParaRPr>
          </a:p>
        </p:txBody>
      </p:sp>
      <p:sp>
        <p:nvSpPr>
          <p:cNvPr id="24" name="直角三角形 23"/>
          <p:cNvSpPr/>
          <p:nvPr userDrawn="1"/>
        </p:nvSpPr>
        <p:spPr>
          <a:xfrm rot="10800000" flipH="1">
            <a:off x="0" y="-6"/>
            <a:ext cx="3018504" cy="3097165"/>
          </a:xfrm>
          <a:prstGeom prst="rt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>
            <a:miter lim="400000"/>
          </a:ln>
          <a:effectLst>
            <a:outerShdw blurRad="190500" dist="38100" dir="2700000" sx="101000" sy="101000" algn="tl" rotWithShape="0">
              <a:prstClr val="black">
                <a:alpha val="25000"/>
              </a:prstClr>
            </a:outerShdw>
          </a:effectLst>
        </p:spPr>
        <p:txBody>
          <a:bodyPr lIns="19050" tIns="19050" rIns="19050" bIns="19050" anchor="ctr"/>
          <a:lstStyle/>
          <a:p>
            <a:endParaRPr lang="zh-CN" altLang="en-US" sz="1200">
              <a:solidFill>
                <a:srgbClr val="FFFFFF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684">
            <a:off x="-798822" y="796757"/>
            <a:ext cx="3847256" cy="7694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266" y="5643411"/>
            <a:ext cx="12441600" cy="777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-401932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  <a:endParaRPr lang="zh-CN" altLang="en-US" dirty="0">
              <a:solidFill>
                <a:srgbClr val="E6E6E6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-414124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  <a:endParaRPr lang="zh-CN" altLang="en-US" dirty="0">
              <a:solidFill>
                <a:srgbClr val="E6E6E6"/>
              </a:solidFill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48555921" y="-20510500"/>
            <a:ext cx="305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千图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:Blue Dragonfly</a:t>
            </a:r>
            <a:endParaRPr lang="en-US" altLang="zh-CN" sz="800" b="0" i="0" u="none" strike="noStrike" kern="1200" dirty="0">
              <a:solidFill>
                <a:srgbClr val="E6E6E6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zh-CN" sz="800" dirty="0">
                <a:solidFill>
                  <a:srgbClr val="E6E6E6"/>
                </a:solidFill>
              </a:rPr>
            </a:br>
            <a:r>
              <a:rPr lang="en-US" altLang="zh-CN" sz="800" dirty="0">
                <a:solidFill>
                  <a:srgbClr val="E6E6E6"/>
                </a:solidFill>
              </a:rPr>
              <a:t>DESIGN</a:t>
            </a:r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7" name="流程图: 延期 3"/>
          <p:cNvSpPr/>
          <p:nvPr userDrawn="1"/>
        </p:nvSpPr>
        <p:spPr>
          <a:xfrm rot="16200000">
            <a:off x="5970167" y="550646"/>
            <a:ext cx="235588" cy="12480716"/>
          </a:xfrm>
          <a:custGeom>
            <a:avLst/>
            <a:gdLst>
              <a:gd name="connsiteX0" fmla="*/ 0 w 2160242"/>
              <a:gd name="connsiteY0" fmla="*/ 0 h 10045117"/>
              <a:gd name="connsiteX1" fmla="*/ 1080121 w 2160242"/>
              <a:gd name="connsiteY1" fmla="*/ 0 h 10045117"/>
              <a:gd name="connsiteX2" fmla="*/ 2160242 w 2160242"/>
              <a:gd name="connsiteY2" fmla="*/ 5022559 h 10045117"/>
              <a:gd name="connsiteX3" fmla="*/ 1080121 w 2160242"/>
              <a:gd name="connsiteY3" fmla="*/ 10045118 h 10045117"/>
              <a:gd name="connsiteX4" fmla="*/ 0 w 2160242"/>
              <a:gd name="connsiteY4" fmla="*/ 10045117 h 10045117"/>
              <a:gd name="connsiteX5" fmla="*/ 0 w 2160242"/>
              <a:gd name="connsiteY5" fmla="*/ 0 h 10045117"/>
              <a:gd name="connsiteX0-1" fmla="*/ 1054100 w 2160242"/>
              <a:gd name="connsiteY0-2" fmla="*/ 0 h 10045118"/>
              <a:gd name="connsiteX1-3" fmla="*/ 1080121 w 2160242"/>
              <a:gd name="connsiteY1-4" fmla="*/ 0 h 10045118"/>
              <a:gd name="connsiteX2-5" fmla="*/ 2160242 w 2160242"/>
              <a:gd name="connsiteY2-6" fmla="*/ 5022559 h 10045118"/>
              <a:gd name="connsiteX3-7" fmla="*/ 1080121 w 2160242"/>
              <a:gd name="connsiteY3-8" fmla="*/ 10045118 h 10045118"/>
              <a:gd name="connsiteX4-9" fmla="*/ 0 w 2160242"/>
              <a:gd name="connsiteY4-10" fmla="*/ 10045117 h 10045118"/>
              <a:gd name="connsiteX5-11" fmla="*/ 1054100 w 2160242"/>
              <a:gd name="connsiteY5-12" fmla="*/ 0 h 10045118"/>
              <a:gd name="connsiteX0-13" fmla="*/ 1054100 w 2160242"/>
              <a:gd name="connsiteY0-14" fmla="*/ 0 h 10045118"/>
              <a:gd name="connsiteX1-15" fmla="*/ 1080121 w 2160242"/>
              <a:gd name="connsiteY1-16" fmla="*/ 0 h 10045118"/>
              <a:gd name="connsiteX2-17" fmla="*/ 2160242 w 2160242"/>
              <a:gd name="connsiteY2-18" fmla="*/ 5022559 h 10045118"/>
              <a:gd name="connsiteX3-19" fmla="*/ 1080121 w 2160242"/>
              <a:gd name="connsiteY3-20" fmla="*/ 10045118 h 10045118"/>
              <a:gd name="connsiteX4-21" fmla="*/ 0 w 2160242"/>
              <a:gd name="connsiteY4-22" fmla="*/ 10045117 h 10045118"/>
              <a:gd name="connsiteX5-23" fmla="*/ 1071189 w 2160242"/>
              <a:gd name="connsiteY5-24" fmla="*/ 10023149 h 10045118"/>
              <a:gd name="connsiteX6" fmla="*/ 1054100 w 2160242"/>
              <a:gd name="connsiteY6" fmla="*/ 0 h 10045118"/>
              <a:gd name="connsiteX0-25" fmla="*/ 0 w 1106142"/>
              <a:gd name="connsiteY0-26" fmla="*/ 0 h 10057817"/>
              <a:gd name="connsiteX1-27" fmla="*/ 26021 w 1106142"/>
              <a:gd name="connsiteY1-28" fmla="*/ 0 h 10057817"/>
              <a:gd name="connsiteX2-29" fmla="*/ 1106142 w 1106142"/>
              <a:gd name="connsiteY2-30" fmla="*/ 5022559 h 10057817"/>
              <a:gd name="connsiteX3-31" fmla="*/ 26021 w 1106142"/>
              <a:gd name="connsiteY3-32" fmla="*/ 10045118 h 10057817"/>
              <a:gd name="connsiteX4-33" fmla="*/ 12700 w 1106142"/>
              <a:gd name="connsiteY4-34" fmla="*/ 10057817 h 10057817"/>
              <a:gd name="connsiteX5-35" fmla="*/ 17089 w 1106142"/>
              <a:gd name="connsiteY5-36" fmla="*/ 10023149 h 10057817"/>
              <a:gd name="connsiteX6-37" fmla="*/ 0 w 1106142"/>
              <a:gd name="connsiteY6-38" fmla="*/ 0 h 1005781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37" y="connsiteY6-38"/>
              </a:cxn>
            </a:cxnLst>
            <a:rect l="l" t="t" r="r" b="b"/>
            <a:pathLst>
              <a:path w="1106142" h="10057817">
                <a:moveTo>
                  <a:pt x="0" y="0"/>
                </a:moveTo>
                <a:lnTo>
                  <a:pt x="26021" y="0"/>
                </a:lnTo>
                <a:cubicBezTo>
                  <a:pt x="622555" y="0"/>
                  <a:pt x="1106142" y="2248676"/>
                  <a:pt x="1106142" y="5022559"/>
                </a:cubicBezTo>
                <a:cubicBezTo>
                  <a:pt x="1106142" y="7796442"/>
                  <a:pt x="622555" y="10045118"/>
                  <a:pt x="26021" y="10045118"/>
                </a:cubicBezTo>
                <a:lnTo>
                  <a:pt x="12700" y="10057817"/>
                </a:lnTo>
                <a:cubicBezTo>
                  <a:pt x="22630" y="10037794"/>
                  <a:pt x="7159" y="10043172"/>
                  <a:pt x="17089" y="10023149"/>
                </a:cubicBezTo>
                <a:cubicBezTo>
                  <a:pt x="11393" y="6682099"/>
                  <a:pt x="5696" y="334105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" panose="020B0400000000000000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customXml" Target="../ink/ink14.xml"/><Relationship Id="rId8" Type="http://schemas.openxmlformats.org/officeDocument/2006/relationships/image" Target="../media/image28.png"/><Relationship Id="rId7" Type="http://schemas.openxmlformats.org/officeDocument/2006/relationships/customXml" Target="../ink/ink13.xml"/><Relationship Id="rId6" Type="http://schemas.openxmlformats.org/officeDocument/2006/relationships/image" Target="../media/image27.png"/><Relationship Id="rId5" Type="http://schemas.openxmlformats.org/officeDocument/2006/relationships/customXml" Target="../ink/ink12.xml"/><Relationship Id="rId47" Type="http://schemas.openxmlformats.org/officeDocument/2006/relationships/slideLayout" Target="../slideLayouts/slideLayout5.xml"/><Relationship Id="rId46" Type="http://schemas.openxmlformats.org/officeDocument/2006/relationships/image" Target="../media/image47.png"/><Relationship Id="rId45" Type="http://schemas.openxmlformats.org/officeDocument/2006/relationships/customXml" Target="../ink/ink32.xml"/><Relationship Id="rId44" Type="http://schemas.openxmlformats.org/officeDocument/2006/relationships/image" Target="../media/image46.png"/><Relationship Id="rId43" Type="http://schemas.openxmlformats.org/officeDocument/2006/relationships/customXml" Target="../ink/ink31.xml"/><Relationship Id="rId42" Type="http://schemas.openxmlformats.org/officeDocument/2006/relationships/image" Target="../media/image45.png"/><Relationship Id="rId41" Type="http://schemas.openxmlformats.org/officeDocument/2006/relationships/customXml" Target="../ink/ink30.xml"/><Relationship Id="rId40" Type="http://schemas.openxmlformats.org/officeDocument/2006/relationships/image" Target="../media/image44.png"/><Relationship Id="rId4" Type="http://schemas.openxmlformats.org/officeDocument/2006/relationships/image" Target="../media/image26.png"/><Relationship Id="rId39" Type="http://schemas.openxmlformats.org/officeDocument/2006/relationships/customXml" Target="../ink/ink29.xml"/><Relationship Id="rId38" Type="http://schemas.openxmlformats.org/officeDocument/2006/relationships/image" Target="../media/image43.png"/><Relationship Id="rId37" Type="http://schemas.openxmlformats.org/officeDocument/2006/relationships/customXml" Target="../ink/ink28.xml"/><Relationship Id="rId36" Type="http://schemas.openxmlformats.org/officeDocument/2006/relationships/image" Target="../media/image42.png"/><Relationship Id="rId35" Type="http://schemas.openxmlformats.org/officeDocument/2006/relationships/customXml" Target="../ink/ink27.xml"/><Relationship Id="rId34" Type="http://schemas.openxmlformats.org/officeDocument/2006/relationships/image" Target="../media/image41.png"/><Relationship Id="rId33" Type="http://schemas.openxmlformats.org/officeDocument/2006/relationships/customXml" Target="../ink/ink26.xml"/><Relationship Id="rId32" Type="http://schemas.openxmlformats.org/officeDocument/2006/relationships/image" Target="../media/image40.png"/><Relationship Id="rId31" Type="http://schemas.openxmlformats.org/officeDocument/2006/relationships/customXml" Target="../ink/ink25.xml"/><Relationship Id="rId30" Type="http://schemas.openxmlformats.org/officeDocument/2006/relationships/image" Target="../media/image39.png"/><Relationship Id="rId3" Type="http://schemas.openxmlformats.org/officeDocument/2006/relationships/customXml" Target="../ink/ink11.xml"/><Relationship Id="rId29" Type="http://schemas.openxmlformats.org/officeDocument/2006/relationships/customXml" Target="../ink/ink24.xml"/><Relationship Id="rId28" Type="http://schemas.openxmlformats.org/officeDocument/2006/relationships/image" Target="../media/image38.png"/><Relationship Id="rId27" Type="http://schemas.openxmlformats.org/officeDocument/2006/relationships/customXml" Target="../ink/ink23.xml"/><Relationship Id="rId26" Type="http://schemas.openxmlformats.org/officeDocument/2006/relationships/image" Target="../media/image37.png"/><Relationship Id="rId25" Type="http://schemas.openxmlformats.org/officeDocument/2006/relationships/customXml" Target="../ink/ink22.xml"/><Relationship Id="rId24" Type="http://schemas.openxmlformats.org/officeDocument/2006/relationships/image" Target="../media/image36.png"/><Relationship Id="rId23" Type="http://schemas.openxmlformats.org/officeDocument/2006/relationships/customXml" Target="../ink/ink21.xml"/><Relationship Id="rId22" Type="http://schemas.openxmlformats.org/officeDocument/2006/relationships/image" Target="../media/image35.png"/><Relationship Id="rId21" Type="http://schemas.openxmlformats.org/officeDocument/2006/relationships/customXml" Target="../ink/ink20.xml"/><Relationship Id="rId20" Type="http://schemas.openxmlformats.org/officeDocument/2006/relationships/image" Target="../media/image34.png"/><Relationship Id="rId2" Type="http://schemas.openxmlformats.org/officeDocument/2006/relationships/image" Target="../media/image25.png"/><Relationship Id="rId19" Type="http://schemas.openxmlformats.org/officeDocument/2006/relationships/customXml" Target="../ink/ink19.xml"/><Relationship Id="rId18" Type="http://schemas.openxmlformats.org/officeDocument/2006/relationships/image" Target="../media/image33.png"/><Relationship Id="rId17" Type="http://schemas.openxmlformats.org/officeDocument/2006/relationships/customXml" Target="../ink/ink18.xml"/><Relationship Id="rId16" Type="http://schemas.openxmlformats.org/officeDocument/2006/relationships/image" Target="../media/image32.png"/><Relationship Id="rId15" Type="http://schemas.openxmlformats.org/officeDocument/2006/relationships/customXml" Target="../ink/ink17.xml"/><Relationship Id="rId14" Type="http://schemas.openxmlformats.org/officeDocument/2006/relationships/image" Target="../media/image31.png"/><Relationship Id="rId13" Type="http://schemas.openxmlformats.org/officeDocument/2006/relationships/customXml" Target="../ink/ink16.xml"/><Relationship Id="rId12" Type="http://schemas.openxmlformats.org/officeDocument/2006/relationships/image" Target="../media/image30.png"/><Relationship Id="rId11" Type="http://schemas.openxmlformats.org/officeDocument/2006/relationships/customXml" Target="../ink/ink15.xml"/><Relationship Id="rId10" Type="http://schemas.openxmlformats.org/officeDocument/2006/relationships/image" Target="../media/image29.png"/><Relationship Id="rId1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customXml" Target="../ink/ink4.xml"/><Relationship Id="rId7" Type="http://schemas.openxmlformats.org/officeDocument/2006/relationships/image" Target="../media/image15.png"/><Relationship Id="rId6" Type="http://schemas.openxmlformats.org/officeDocument/2006/relationships/customXml" Target="../ink/ink3.xml"/><Relationship Id="rId5" Type="http://schemas.openxmlformats.org/officeDocument/2006/relationships/image" Target="../media/image14.png"/><Relationship Id="rId4" Type="http://schemas.openxmlformats.org/officeDocument/2006/relationships/customXml" Target="../ink/ink2.xml"/><Relationship Id="rId3" Type="http://schemas.openxmlformats.org/officeDocument/2006/relationships/image" Target="../media/image13.png"/><Relationship Id="rId20" Type="http://schemas.openxmlformats.org/officeDocument/2006/relationships/slideLayout" Target="../slideLayouts/slideLayout5.xml"/><Relationship Id="rId2" Type="http://schemas.openxmlformats.org/officeDocument/2006/relationships/customXml" Target="../ink/ink1.xml"/><Relationship Id="rId19" Type="http://schemas.openxmlformats.org/officeDocument/2006/relationships/image" Target="../media/image21.png"/><Relationship Id="rId18" Type="http://schemas.openxmlformats.org/officeDocument/2006/relationships/customXml" Target="../ink/ink9.xml"/><Relationship Id="rId17" Type="http://schemas.openxmlformats.org/officeDocument/2006/relationships/image" Target="../media/image20.png"/><Relationship Id="rId16" Type="http://schemas.openxmlformats.org/officeDocument/2006/relationships/customXml" Target="../ink/ink8.xml"/><Relationship Id="rId15" Type="http://schemas.openxmlformats.org/officeDocument/2006/relationships/image" Target="../media/image19.png"/><Relationship Id="rId14" Type="http://schemas.openxmlformats.org/officeDocument/2006/relationships/customXml" Target="../ink/ink7.xml"/><Relationship Id="rId13" Type="http://schemas.openxmlformats.org/officeDocument/2006/relationships/image" Target="../media/image18.png"/><Relationship Id="rId12" Type="http://schemas.openxmlformats.org/officeDocument/2006/relationships/customXml" Target="../ink/ink6.xml"/><Relationship Id="rId11" Type="http://schemas.openxmlformats.org/officeDocument/2006/relationships/image" Target="../media/image17.png"/><Relationship Id="rId10" Type="http://schemas.openxmlformats.org/officeDocument/2006/relationships/customXml" Target="../ink/ink5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8435759"/>
          <p:cNvSpPr/>
          <p:nvPr/>
        </p:nvSpPr>
        <p:spPr>
          <a:xfrm>
            <a:off x="6096857" y="1848584"/>
            <a:ext cx="37353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4000" b="1" dirty="0" err="1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xxxxx</a:t>
            </a:r>
            <a:r>
              <a:rPr lang="zh-CN" altLang="en-US" sz="40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班级名称</a:t>
            </a:r>
            <a:endParaRPr lang="zh-CN" altLang="en-US" sz="40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sp>
        <p:nvSpPr>
          <p:cNvPr id="3" name="矩形8435759"/>
          <p:cNvSpPr/>
          <p:nvPr/>
        </p:nvSpPr>
        <p:spPr>
          <a:xfrm>
            <a:off x="4808010" y="3646665"/>
            <a:ext cx="63130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单源最短路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227993" y="523075"/>
            <a:ext cx="4882490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2022NAO with you</a:t>
            </a:r>
            <a:r>
              <a:rPr lang="zh-CN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夏令营</a:t>
            </a:r>
            <a:endParaRPr lang="zh-CN" altLang="en-US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$ľîḋé"/>
          <p:cNvSpPr/>
          <p:nvPr/>
        </p:nvSpPr>
        <p:spPr bwMode="auto">
          <a:xfrm>
            <a:off x="655416" y="419416"/>
            <a:ext cx="6691682" cy="66416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优化存储：链式前向星</a:t>
            </a:r>
            <a:endParaRPr lang="en-US" altLang="zh-CN" sz="28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5" name="矩形 6"/>
          <p:cNvSpPr/>
          <p:nvPr/>
        </p:nvSpPr>
        <p:spPr>
          <a:xfrm>
            <a:off x="1030551" y="4221473"/>
            <a:ext cx="7004701" cy="184614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064ACB"/>
              </a:buCl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to[++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cnt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] = b;  //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cnt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这个条边下一个点是谁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  <a:p>
            <a:pPr marL="342900" indent="-342900">
              <a:lnSpc>
                <a:spcPct val="200000"/>
              </a:lnSpc>
              <a:buClr>
                <a:srgbClr val="064ACB"/>
              </a:buCl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last[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cnt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] = head[a];  //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这条边和点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有关的上一条边是谁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  <a:p>
            <a:pPr marL="342900" indent="-342900">
              <a:lnSpc>
                <a:spcPct val="200000"/>
              </a:lnSpc>
              <a:buClr>
                <a:srgbClr val="064ACB"/>
              </a:buCl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head[a] =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cnt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;  //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此时的最后一条边是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cnt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36" name="矩形 6"/>
          <p:cNvSpPr/>
          <p:nvPr/>
        </p:nvSpPr>
        <p:spPr>
          <a:xfrm>
            <a:off x="807815" y="1451892"/>
            <a:ext cx="10350437" cy="101290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64ACB"/>
              </a:buClr>
              <a:buFont typeface="Wingdings" panose="05000000000000000000" pitchFamily="2" charset="2"/>
              <a:buChar char="n"/>
            </a:pP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vector</a:t>
            </a: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浪费了很多复杂度和空间复杂度，如何优化存储？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https://blog.csdn.net/qq_40416052/article/details/81906286 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5358003" y="2598297"/>
            <a:ext cx="5434960" cy="2268166"/>
            <a:chOff x="5358003" y="2598297"/>
            <a:chExt cx="5434960" cy="2268166"/>
          </a:xfrm>
        </p:grpSpPr>
        <p:cxnSp>
          <p:nvCxnSpPr>
            <p:cNvPr id="15" name="直接连接符 14"/>
            <p:cNvCxnSpPr>
              <a:stCxn id="22" idx="2"/>
              <a:endCxn id="21" idx="6"/>
            </p:cNvCxnSpPr>
            <p:nvPr/>
          </p:nvCxnSpPr>
          <p:spPr>
            <a:xfrm flipH="1">
              <a:off x="5954978" y="3154429"/>
              <a:ext cx="1015687" cy="0"/>
            </a:xfrm>
            <a:prstGeom prst="line">
              <a:avLst/>
            </a:prstGeom>
            <a:ln w="19050">
              <a:solidFill>
                <a:srgbClr val="064A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/>
            <p:cNvSpPr/>
            <p:nvPr/>
          </p:nvSpPr>
          <p:spPr>
            <a:xfrm>
              <a:off x="5358003" y="2855607"/>
              <a:ext cx="596975" cy="59764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6970665" y="2855607"/>
              <a:ext cx="596975" cy="59764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7852947" y="4247902"/>
              <a:ext cx="596975" cy="59764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8583327" y="2855606"/>
              <a:ext cx="596975" cy="59764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0195988" y="2847248"/>
              <a:ext cx="596975" cy="59764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9586316" y="4268820"/>
              <a:ext cx="596975" cy="59764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6"/>
            <p:cNvSpPr/>
            <p:nvPr/>
          </p:nvSpPr>
          <p:spPr>
            <a:xfrm>
              <a:off x="6178738" y="2605794"/>
              <a:ext cx="596974" cy="4996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064ACB"/>
                </a:buClr>
              </a:pPr>
              <a:r>
                <a:rPr lang="zh-CN" altLang="en-US" sz="2000" b="1" spc="15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①</a:t>
              </a:r>
              <a:endParaRPr lang="zh-CN" altLang="en-US" sz="2000" b="1" spc="1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cxnSp>
          <p:nvCxnSpPr>
            <p:cNvPr id="38" name="直接连接符 37"/>
            <p:cNvCxnSpPr>
              <a:stCxn id="24" idx="2"/>
              <a:endCxn id="22" idx="6"/>
            </p:cNvCxnSpPr>
            <p:nvPr/>
          </p:nvCxnSpPr>
          <p:spPr>
            <a:xfrm flipH="1">
              <a:off x="7567640" y="3154428"/>
              <a:ext cx="1015687" cy="1"/>
            </a:xfrm>
            <a:prstGeom prst="line">
              <a:avLst/>
            </a:prstGeom>
            <a:ln w="19050">
              <a:solidFill>
                <a:srgbClr val="064A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9180302" y="3154427"/>
              <a:ext cx="1015687" cy="1"/>
            </a:xfrm>
            <a:prstGeom prst="line">
              <a:avLst/>
            </a:prstGeom>
            <a:ln w="19050">
              <a:solidFill>
                <a:srgbClr val="064A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23" idx="1"/>
              <a:endCxn id="22" idx="5"/>
            </p:cNvCxnSpPr>
            <p:nvPr/>
          </p:nvCxnSpPr>
          <p:spPr>
            <a:xfrm flipH="1" flipV="1">
              <a:off x="7480215" y="3365727"/>
              <a:ext cx="460157" cy="969698"/>
            </a:xfrm>
            <a:prstGeom prst="line">
              <a:avLst/>
            </a:prstGeom>
            <a:ln w="19050">
              <a:solidFill>
                <a:srgbClr val="064A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stCxn id="26" idx="1"/>
              <a:endCxn id="24" idx="5"/>
            </p:cNvCxnSpPr>
            <p:nvPr/>
          </p:nvCxnSpPr>
          <p:spPr>
            <a:xfrm flipH="1" flipV="1">
              <a:off x="9092877" y="3365726"/>
              <a:ext cx="580864" cy="990617"/>
            </a:xfrm>
            <a:prstGeom prst="line">
              <a:avLst/>
            </a:prstGeom>
            <a:ln w="19050">
              <a:solidFill>
                <a:srgbClr val="064A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6"/>
            <p:cNvSpPr/>
            <p:nvPr/>
          </p:nvSpPr>
          <p:spPr>
            <a:xfrm>
              <a:off x="7181728" y="3653272"/>
              <a:ext cx="596974" cy="4996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064ACB"/>
                </a:buClr>
              </a:pPr>
              <a:r>
                <a:rPr lang="zh-CN" altLang="en-US" sz="2000" b="1" spc="15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②</a:t>
              </a:r>
              <a:endParaRPr lang="zh-CN" altLang="en-US" sz="2000" b="1" spc="1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53" name="矩形 6"/>
            <p:cNvSpPr/>
            <p:nvPr/>
          </p:nvSpPr>
          <p:spPr>
            <a:xfrm>
              <a:off x="7776996" y="2605794"/>
              <a:ext cx="596974" cy="4996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064ACB"/>
                </a:buClr>
              </a:pPr>
              <a:r>
                <a:rPr lang="zh-CN" altLang="en-US" sz="2000" b="1" spc="15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③</a:t>
              </a:r>
              <a:endParaRPr lang="zh-CN" altLang="en-US" sz="2000" b="1" spc="1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54" name="矩形 6"/>
            <p:cNvSpPr/>
            <p:nvPr/>
          </p:nvSpPr>
          <p:spPr>
            <a:xfrm>
              <a:off x="9404062" y="2598297"/>
              <a:ext cx="596974" cy="4996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064ACB"/>
                </a:buClr>
              </a:pPr>
              <a:r>
                <a:rPr lang="zh-CN" altLang="en-US" sz="2000" b="1" spc="15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⑤</a:t>
              </a:r>
              <a:endParaRPr lang="zh-CN" altLang="en-US" sz="2000" b="1" spc="1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56" name="矩形 6"/>
            <p:cNvSpPr/>
            <p:nvPr/>
          </p:nvSpPr>
          <p:spPr>
            <a:xfrm>
              <a:off x="8881815" y="3653272"/>
              <a:ext cx="596974" cy="4996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064ACB"/>
                </a:buClr>
              </a:pPr>
              <a:r>
                <a:rPr lang="zh-CN" altLang="en-US" sz="2000" b="1" spc="15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④</a:t>
              </a:r>
              <a:endParaRPr lang="zh-CN" altLang="en-US" sz="2000" b="1" spc="1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墨迹 2"/>
              <p14:cNvContentPartPr/>
              <p14:nvPr/>
            </p14:nvContentPartPr>
            <p14:xfrm>
              <a:off x="831850" y="4400550"/>
              <a:ext cx="717550" cy="8636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2"/>
            </p:blipFill>
            <p:spPr>
              <a:xfrm>
                <a:off x="831850" y="4400550"/>
                <a:ext cx="717550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863600" y="3759200"/>
              <a:ext cx="209550" cy="11112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863600" y="3759200"/>
                <a:ext cx="209550" cy="1111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5" name="墨迹 4"/>
              <p14:cNvContentPartPr/>
              <p14:nvPr/>
            </p14:nvContentPartPr>
            <p14:xfrm>
              <a:off x="673100" y="3517900"/>
              <a:ext cx="317500" cy="4064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6"/>
            </p:blipFill>
            <p:spPr>
              <a:xfrm>
                <a:off x="673100" y="3517900"/>
                <a:ext cx="31750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1193800" y="3511550"/>
              <a:ext cx="165100" cy="190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1193800" y="3511550"/>
                <a:ext cx="16510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1219200" y="2590800"/>
              <a:ext cx="25400" cy="1968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1219200" y="2590800"/>
                <a:ext cx="254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1149350" y="2844800"/>
              <a:ext cx="184150" cy="3111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1149350" y="2844800"/>
                <a:ext cx="18415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1466850" y="2743200"/>
              <a:ext cx="95250" cy="3048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1466850" y="2743200"/>
                <a:ext cx="952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1733550" y="2698750"/>
              <a:ext cx="158750" cy="2921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1733550" y="2698750"/>
                <a:ext cx="1587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2070100" y="2616200"/>
              <a:ext cx="146050" cy="2603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2070100" y="2616200"/>
                <a:ext cx="14605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2343150" y="2705100"/>
              <a:ext cx="107950" cy="1651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2343150" y="2705100"/>
                <a:ext cx="107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2527300" y="2692400"/>
              <a:ext cx="133350" cy="19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2527300" y="2692400"/>
                <a:ext cx="1333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2622550" y="2584450"/>
              <a:ext cx="101600" cy="4127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2622550" y="2584450"/>
                <a:ext cx="10160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2813050" y="2641600"/>
              <a:ext cx="139700" cy="3937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2813050" y="2641600"/>
                <a:ext cx="1397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3098800" y="2749550"/>
              <a:ext cx="12065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3098800" y="2749550"/>
                <a:ext cx="120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3079750" y="2863850"/>
              <a:ext cx="107950" cy="12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3079750" y="2863850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3327400" y="2686050"/>
              <a:ext cx="215900" cy="2540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3327400" y="2686050"/>
                <a:ext cx="215900" cy="254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3251200" y="2971800"/>
              <a:ext cx="387350" cy="133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3251200" y="2971800"/>
                <a:ext cx="387350" cy="133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7" name="墨迹 26"/>
              <p14:cNvContentPartPr/>
              <p14:nvPr/>
            </p14:nvContentPartPr>
            <p14:xfrm>
              <a:off x="2914650" y="4864100"/>
              <a:ext cx="311150" cy="825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6"/>
            </p:blipFill>
            <p:spPr>
              <a:xfrm>
                <a:off x="2914650" y="4864100"/>
                <a:ext cx="3111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8" name="墨迹 27"/>
              <p14:cNvContentPartPr/>
              <p14:nvPr/>
            </p14:nvContentPartPr>
            <p14:xfrm>
              <a:off x="2876550" y="5416550"/>
              <a:ext cx="800100" cy="571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8"/>
            </p:blipFill>
            <p:spPr>
              <a:xfrm>
                <a:off x="2876550" y="5416550"/>
                <a:ext cx="8001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9" name="墨迹 28"/>
              <p14:cNvContentPartPr/>
              <p14:nvPr/>
            </p14:nvContentPartPr>
            <p14:xfrm>
              <a:off x="7969250" y="2647950"/>
              <a:ext cx="298450" cy="5715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0"/>
            </p:blipFill>
            <p:spPr>
              <a:xfrm>
                <a:off x="7969250" y="2647950"/>
                <a:ext cx="298450" cy="571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0" name="墨迹 29"/>
              <p14:cNvContentPartPr/>
              <p14:nvPr/>
            </p14:nvContentPartPr>
            <p14:xfrm>
              <a:off x="9588500" y="3098800"/>
              <a:ext cx="177800" cy="12700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2"/>
            </p:blipFill>
            <p:spPr>
              <a:xfrm>
                <a:off x="9588500" y="3098800"/>
                <a:ext cx="1778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2" name="墨迹 31"/>
              <p14:cNvContentPartPr/>
              <p14:nvPr/>
            </p14:nvContentPartPr>
            <p14:xfrm>
              <a:off x="8985250" y="2971800"/>
              <a:ext cx="508000" cy="1270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4"/>
            </p:blipFill>
            <p:spPr>
              <a:xfrm>
                <a:off x="8985250" y="2971800"/>
                <a:ext cx="50800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3" name="墨迹 32"/>
              <p14:cNvContentPartPr/>
              <p14:nvPr/>
            </p14:nvContentPartPr>
            <p14:xfrm>
              <a:off x="9436100" y="2895600"/>
              <a:ext cx="101600" cy="35560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6"/>
            </p:blipFill>
            <p:spPr>
              <a:xfrm>
                <a:off x="9436100" y="2895600"/>
                <a:ext cx="101600" cy="3556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813" y="2767416"/>
            <a:ext cx="5428474" cy="3473895"/>
          </a:xfrm>
          <a:prstGeom prst="rect">
            <a:avLst/>
          </a:prstGeom>
        </p:spPr>
      </p:pic>
      <p:sp>
        <p:nvSpPr>
          <p:cNvPr id="2" name="î$ľîḋé"/>
          <p:cNvSpPr/>
          <p:nvPr/>
        </p:nvSpPr>
        <p:spPr bwMode="auto">
          <a:xfrm>
            <a:off x="655416" y="419416"/>
            <a:ext cx="6691682" cy="66416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小标题</a:t>
            </a:r>
            <a:r>
              <a:rPr lang="en-US" altLang="zh-CN" sz="2800" b="1" dirty="0" err="1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xxxx</a:t>
            </a:r>
            <a:endParaRPr lang="en-US" altLang="zh-CN" sz="28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5" name="矩形 6"/>
          <p:cNvSpPr/>
          <p:nvPr/>
        </p:nvSpPr>
        <p:spPr>
          <a:xfrm>
            <a:off x="655415" y="1299492"/>
            <a:ext cx="10350437" cy="113505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64ACB"/>
              </a:buClr>
              <a:buFont typeface="Wingdings" panose="05000000000000000000" pitchFamily="2" charset="2"/>
              <a:buChar char="n"/>
            </a:pP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最多有</a:t>
            </a: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n</a:t>
            </a: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个点入到优先队列里面，复杂度最高也就是</a:t>
            </a:r>
            <a:r>
              <a:rPr lang="en-US" altLang="zh-CN" sz="2400" spc="150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nlogn</a:t>
            </a: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，因为把边全都过一遍所以复杂度是</a:t>
            </a: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m</a:t>
            </a: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，总体复杂度就是</a:t>
            </a:r>
            <a:r>
              <a:rPr lang="en-US" altLang="zh-CN" sz="2400" b="1" spc="150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nlogn</a:t>
            </a:r>
            <a:r>
              <a:rPr lang="en-US" altLang="zh-CN" sz="2400" b="1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 + m</a:t>
            </a:r>
            <a:endParaRPr lang="zh-CN" altLang="en-US" sz="2400" b="1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187" y="4504363"/>
            <a:ext cx="1800000" cy="18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$ľîḋé"/>
          <p:cNvSpPr/>
          <p:nvPr/>
        </p:nvSpPr>
        <p:spPr bwMode="auto">
          <a:xfrm>
            <a:off x="655416" y="419416"/>
            <a:ext cx="6691682" cy="66416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例题</a:t>
            </a:r>
            <a:r>
              <a:rPr lang="en-US" altLang="zh-CN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1</a:t>
            </a: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：</a:t>
            </a:r>
            <a:r>
              <a:rPr lang="en-US" altLang="zh-CN" sz="2800" b="1" dirty="0" err="1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xxxxxx</a:t>
            </a:r>
            <a:endParaRPr lang="en-US" altLang="zh-CN" sz="28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5" name="矩形 6"/>
          <p:cNvSpPr/>
          <p:nvPr/>
        </p:nvSpPr>
        <p:spPr>
          <a:xfrm>
            <a:off x="655415" y="1299492"/>
            <a:ext cx="10350437" cy="113505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64ACB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给定一个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个点，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条有向边的带非负权图，请你计算从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出发，到每个点的距离。数据保证你能从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出发到任意点。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5" name="矩形 6"/>
          <p:cNvSpPr/>
          <p:nvPr/>
        </p:nvSpPr>
        <p:spPr>
          <a:xfrm>
            <a:off x="1048371" y="3000501"/>
            <a:ext cx="6734662" cy="142295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  <a:buClr>
                <a:srgbClr val="064ACB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输入格式：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第一行为三个正整数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n, 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。第二行起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行，每行三个非负整数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0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, v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,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w</a:t>
            </a:r>
            <a:r>
              <a:rPr lang="en-US" altLang="zh-CN" sz="20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i</a:t>
            </a:r>
            <a:r>
              <a:rPr lang="zh-CN" altLang="en-US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表示从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u</a:t>
            </a:r>
            <a:r>
              <a:rPr lang="en-US" altLang="zh-CN" sz="20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v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有一条权值为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w</a:t>
            </a:r>
            <a:r>
              <a:rPr lang="en-US" altLang="zh-CN" sz="20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的有向边。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8371" y="4992338"/>
            <a:ext cx="6734661" cy="96128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  <a:buClr>
                <a:srgbClr val="064ACB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输出格式：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输出一行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个空格分隔的非负整数，表示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到每个点的距离。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629476" y="2184734"/>
            <a:ext cx="1600556" cy="49962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>
                <a:srgbClr val="064ACB"/>
              </a:buClr>
            </a:pPr>
            <a:r>
              <a:rPr lang="zh-CN" altLang="en-US" sz="2000" b="1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输入样例：</a:t>
            </a:r>
            <a:endParaRPr lang="zh-CN" altLang="en-US" sz="2000" b="1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675197" y="2794744"/>
            <a:ext cx="1600556" cy="1884935"/>
            <a:chOff x="2354757" y="4553649"/>
            <a:chExt cx="1600556" cy="1884935"/>
          </a:xfrm>
        </p:grpSpPr>
        <p:sp>
          <p:nvSpPr>
            <p:cNvPr id="8" name="矩形 7"/>
            <p:cNvSpPr/>
            <p:nvPr/>
          </p:nvSpPr>
          <p:spPr>
            <a:xfrm>
              <a:off x="2465334" y="4599959"/>
              <a:ext cx="1287960" cy="18158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just">
                <a:buClr>
                  <a:srgbClr val="064ACB"/>
                </a:buClr>
              </a:pPr>
              <a:r>
                <a:rPr lang="en-US" altLang="zh-CN" sz="1600" spc="15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4 6 1</a:t>
              </a:r>
              <a:endParaRPr lang="en-US" altLang="zh-CN" sz="16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  <a:p>
              <a:pPr algn="just">
                <a:buClr>
                  <a:srgbClr val="064ACB"/>
                </a:buClr>
              </a:pPr>
              <a:r>
                <a:rPr lang="en-US" altLang="zh-CN" sz="1600" spc="15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1 2 2</a:t>
              </a:r>
              <a:endParaRPr lang="en-US" altLang="zh-CN" sz="16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  <a:p>
              <a:pPr algn="just">
                <a:buClr>
                  <a:srgbClr val="064ACB"/>
                </a:buClr>
              </a:pPr>
              <a:r>
                <a:rPr lang="en-US" altLang="zh-CN" sz="1600" spc="15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2 3 2</a:t>
              </a:r>
              <a:endParaRPr lang="en-US" altLang="zh-CN" sz="16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  <a:p>
              <a:pPr algn="just">
                <a:buClr>
                  <a:srgbClr val="064ACB"/>
                </a:buClr>
              </a:pPr>
              <a:r>
                <a:rPr lang="en-US" altLang="zh-CN" sz="1600" spc="15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2 4 1</a:t>
              </a:r>
              <a:endParaRPr lang="en-US" altLang="zh-CN" sz="16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  <a:p>
              <a:pPr algn="just">
                <a:buClr>
                  <a:srgbClr val="064ACB"/>
                </a:buClr>
              </a:pPr>
              <a:r>
                <a:rPr lang="en-US" altLang="zh-CN" sz="1600" spc="15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1 3 5</a:t>
              </a:r>
              <a:endParaRPr lang="en-US" altLang="zh-CN" sz="16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  <a:p>
              <a:pPr algn="just">
                <a:buClr>
                  <a:srgbClr val="064ACB"/>
                </a:buClr>
              </a:pPr>
              <a:r>
                <a:rPr lang="en-US" altLang="zh-CN" sz="1600" spc="15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3 4 3</a:t>
              </a:r>
              <a:endParaRPr lang="en-US" altLang="zh-CN" sz="16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  <a:p>
              <a:pPr algn="just">
                <a:buClr>
                  <a:srgbClr val="064ACB"/>
                </a:buClr>
              </a:pPr>
              <a:r>
                <a:rPr lang="en-US" altLang="zh-CN" sz="1600" spc="15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1 4 4</a:t>
              </a:r>
              <a:endParaRPr lang="en-US" altLang="zh-CN" sz="16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2354757" y="4553649"/>
              <a:ext cx="1600556" cy="1884935"/>
            </a:xfrm>
            <a:prstGeom prst="roundRect">
              <a:avLst>
                <a:gd name="adj" fmla="val 5714"/>
              </a:avLst>
            </a:prstGeom>
            <a:noFill/>
            <a:ln w="19050">
              <a:solidFill>
                <a:schemeClr val="bg2">
                  <a:lumMod val="9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8629476" y="4948807"/>
            <a:ext cx="1600556" cy="49962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>
                <a:srgbClr val="064ACB"/>
              </a:buClr>
            </a:pPr>
            <a:r>
              <a:rPr lang="zh-CN" altLang="en-US" sz="2000" b="1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输出样例：</a:t>
            </a:r>
            <a:endParaRPr lang="zh-CN" altLang="en-US" sz="2000" b="1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679726" y="5524602"/>
            <a:ext cx="1600556" cy="432000"/>
            <a:chOff x="2354757" y="4553650"/>
            <a:chExt cx="1600556" cy="432000"/>
          </a:xfrm>
        </p:grpSpPr>
        <p:sp>
          <p:nvSpPr>
            <p:cNvPr id="15" name="矩形 14"/>
            <p:cNvSpPr/>
            <p:nvPr/>
          </p:nvSpPr>
          <p:spPr>
            <a:xfrm>
              <a:off x="2465334" y="4599959"/>
              <a:ext cx="1287960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just">
                <a:buClr>
                  <a:srgbClr val="064ACB"/>
                </a:buClr>
              </a:pPr>
              <a:r>
                <a:rPr lang="en-US" altLang="zh-CN" sz="1600" spc="15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0 2 4 3</a:t>
              </a:r>
              <a:endParaRPr lang="en-US" altLang="zh-CN" sz="16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16" name="矩形: 圆角 15"/>
            <p:cNvSpPr/>
            <p:nvPr/>
          </p:nvSpPr>
          <p:spPr>
            <a:xfrm>
              <a:off x="2354757" y="4553650"/>
              <a:ext cx="1600556" cy="432000"/>
            </a:xfrm>
            <a:prstGeom prst="roundRect">
              <a:avLst>
                <a:gd name="adj" fmla="val 20481"/>
              </a:avLst>
            </a:prstGeom>
            <a:noFill/>
            <a:ln w="19050">
              <a:solidFill>
                <a:schemeClr val="bg2">
                  <a:lumMod val="9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$ľîḋé"/>
          <p:cNvSpPr/>
          <p:nvPr/>
        </p:nvSpPr>
        <p:spPr bwMode="auto">
          <a:xfrm>
            <a:off x="655416" y="419416"/>
            <a:ext cx="6691682" cy="66416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变式</a:t>
            </a:r>
            <a:r>
              <a:rPr lang="en-US" altLang="zh-CN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1:</a:t>
            </a: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如果存在负权环会发生什么呢？</a:t>
            </a:r>
            <a:endParaRPr lang="zh-CN" altLang="en-US" sz="28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5" name="矩形 6"/>
          <p:cNvSpPr/>
          <p:nvPr/>
        </p:nvSpPr>
        <p:spPr>
          <a:xfrm>
            <a:off x="655415" y="1299492"/>
            <a:ext cx="10350437" cy="113505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064ACB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给定一个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个点的有向图，请求出图中是否存在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从顶点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出发能到达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的负环。负环的定义是：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条边权之和为负数的回路。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8371" y="2693009"/>
            <a:ext cx="10101992" cy="234628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  <a:buClr>
                <a:srgbClr val="064ACB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输入格式：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输入的第一行是一个整数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，表示测试数据的组数。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  <a:p>
            <a:pPr algn="just">
              <a:lnSpc>
                <a:spcPct val="150000"/>
              </a:lnSpc>
              <a:buClr>
                <a:srgbClr val="064ACB"/>
              </a:buClr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第一行有两个整数，分别表示图的点数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和接下来给出边信息的条数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  <a:p>
            <a:pPr algn="just">
              <a:lnSpc>
                <a:spcPct val="150000"/>
              </a:lnSpc>
              <a:buClr>
                <a:srgbClr val="064ACB"/>
              </a:buClr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接下来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行，每行三个整数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u, v , 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064ACB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w≥0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，则表示存在一条从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至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边权为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的边，还存在一条从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至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边权为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的边。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064ACB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w&lt;0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，则只表示存在一条从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至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边权为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的边。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48371" y="5297755"/>
            <a:ext cx="10101992" cy="96128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  <a:buClr>
                <a:srgbClr val="064ACB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输出格式：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对于每组数据，输出一行一个字符串，若所求负环存在，则输出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YES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，否则输出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No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025431" y="2073422"/>
            <a:ext cx="1980421" cy="1767822"/>
            <a:chOff x="9025431" y="2073422"/>
            <a:chExt cx="1980421" cy="1767822"/>
          </a:xfrm>
        </p:grpSpPr>
        <p:sp>
          <p:nvSpPr>
            <p:cNvPr id="3" name="椭圆 2"/>
            <p:cNvSpPr/>
            <p:nvPr/>
          </p:nvSpPr>
          <p:spPr>
            <a:xfrm>
              <a:off x="9503918" y="2354688"/>
              <a:ext cx="1284808" cy="1284808"/>
            </a:xfrm>
            <a:prstGeom prst="ellipse">
              <a:avLst/>
            </a:prstGeom>
            <a:noFill/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613094" y="2291780"/>
              <a:ext cx="360000" cy="36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608726" y="2817092"/>
              <a:ext cx="360000" cy="36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9628412" y="3315517"/>
              <a:ext cx="360000" cy="36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矩形 6"/>
            <p:cNvSpPr/>
            <p:nvPr/>
          </p:nvSpPr>
          <p:spPr>
            <a:xfrm>
              <a:off x="10408878" y="2073422"/>
              <a:ext cx="596974" cy="4996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064ACB"/>
                </a:buClr>
              </a:pPr>
              <a:r>
                <a:rPr lang="en-US" altLang="zh-CN" sz="2000" b="1" spc="15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-1</a:t>
              </a:r>
              <a:endParaRPr lang="zh-CN" altLang="en-US" sz="2000" b="1" spc="1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14" name="矩形 6"/>
            <p:cNvSpPr/>
            <p:nvPr/>
          </p:nvSpPr>
          <p:spPr>
            <a:xfrm>
              <a:off x="10344902" y="3341620"/>
              <a:ext cx="596974" cy="4996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064ACB"/>
                </a:buClr>
              </a:pPr>
              <a:r>
                <a:rPr lang="en-US" altLang="zh-CN" sz="2000" b="1" spc="15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-1</a:t>
              </a:r>
              <a:endParaRPr lang="zh-CN" altLang="en-US" sz="2000" b="1" spc="1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15" name="矩形 6"/>
            <p:cNvSpPr/>
            <p:nvPr/>
          </p:nvSpPr>
          <p:spPr>
            <a:xfrm>
              <a:off x="9025431" y="2693009"/>
              <a:ext cx="596974" cy="4996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064ACB"/>
                </a:buClr>
              </a:pPr>
              <a:r>
                <a:rPr lang="en-US" altLang="zh-CN" sz="2000" b="1" spc="15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-1</a:t>
              </a:r>
              <a:endParaRPr lang="zh-CN" altLang="en-US" sz="2000" b="1" spc="1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$ľîḋé"/>
          <p:cNvSpPr/>
          <p:nvPr/>
        </p:nvSpPr>
        <p:spPr bwMode="auto">
          <a:xfrm>
            <a:off x="655416" y="419416"/>
            <a:ext cx="6691682" cy="66416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例题</a:t>
            </a:r>
            <a:r>
              <a:rPr lang="en-US" altLang="zh-CN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2</a:t>
            </a: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：</a:t>
            </a:r>
            <a:r>
              <a:rPr lang="en-US" altLang="zh-CN" sz="2800" b="1" dirty="0" err="1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xxxxxx</a:t>
            </a:r>
            <a:endParaRPr lang="en-US" altLang="zh-CN" sz="28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5" name="矩形 6"/>
          <p:cNvSpPr/>
          <p:nvPr/>
        </p:nvSpPr>
        <p:spPr>
          <a:xfrm>
            <a:off x="655415" y="1299492"/>
            <a:ext cx="10350437" cy="168905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064ACB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给定一个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个点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条边的有向图，图中可能存在重边和自环，边权可能为负数。请你求出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号点到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号点的最短距离，如果无法从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号点走到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号点，则输出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impossible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。数据保证不存在负权回路。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5" name="矩形 6"/>
          <p:cNvSpPr/>
          <p:nvPr/>
        </p:nvSpPr>
        <p:spPr>
          <a:xfrm>
            <a:off x="1048371" y="3388812"/>
            <a:ext cx="10101992" cy="96128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  <a:buClr>
                <a:srgbClr val="064ACB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输入格式：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第一行包含整数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。接下来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行每行包含三个整数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x,y,z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，表示存在一条从点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到点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的有向边，边长为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z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8371" y="5692693"/>
            <a:ext cx="9467229" cy="49962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  <a:buClr>
                <a:srgbClr val="064ACB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数据范围：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数据范围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1≤n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m≤105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，图中涉及边长绝对值均不超过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10000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48371" y="4597219"/>
            <a:ext cx="10101992" cy="96128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  <a:buClr>
                <a:srgbClr val="064ACB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输出格式：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输出一个整数，表示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号点到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号点的最短距离。如果路径不存在，则输出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impossible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$ľîḋé"/>
          <p:cNvSpPr/>
          <p:nvPr/>
        </p:nvSpPr>
        <p:spPr bwMode="auto">
          <a:xfrm>
            <a:off x="655416" y="419416"/>
            <a:ext cx="6691682" cy="66416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例题</a:t>
            </a:r>
            <a:r>
              <a:rPr lang="en-US" altLang="zh-CN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2</a:t>
            </a: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：</a:t>
            </a:r>
            <a:r>
              <a:rPr lang="en-US" altLang="zh-CN" sz="2800" b="1" dirty="0" err="1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xxxxxx</a:t>
            </a:r>
            <a:endParaRPr lang="en-US" altLang="zh-CN" sz="28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5" name="矩形 6"/>
          <p:cNvSpPr/>
          <p:nvPr/>
        </p:nvSpPr>
        <p:spPr>
          <a:xfrm>
            <a:off x="655415" y="1299492"/>
            <a:ext cx="10350437" cy="168905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064ACB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给定一个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个点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条边的有向图，图中可能存在重边和自环，边权可能为负数。请你求出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号点到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号点的最短距离，如果无法从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号点走到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号点，则输出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impossible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。数据保证不存在负权回路。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/>
          <a:srcRect l="1907"/>
          <a:stretch>
            <a:fillRect/>
          </a:stretch>
        </p:blipFill>
        <p:spPr>
          <a:xfrm>
            <a:off x="5967844" y="3298154"/>
            <a:ext cx="4909852" cy="30880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0" t="24645" r="20272" b="19464"/>
          <a:stretch>
            <a:fillRect/>
          </a:stretch>
        </p:blipFill>
        <p:spPr>
          <a:xfrm>
            <a:off x="1948339" y="3663059"/>
            <a:ext cx="2583083" cy="2577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$ľîḋé"/>
          <p:cNvSpPr/>
          <p:nvPr/>
        </p:nvSpPr>
        <p:spPr bwMode="auto">
          <a:xfrm>
            <a:off x="655416" y="419416"/>
            <a:ext cx="6691682" cy="66416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什么是单源最短路？</a:t>
            </a:r>
            <a:endParaRPr lang="en-US" altLang="zh-CN" sz="28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t="6099" b="6353"/>
          <a:stretch>
            <a:fillRect/>
          </a:stretch>
        </p:blipFill>
        <p:spPr>
          <a:xfrm>
            <a:off x="774416" y="1418023"/>
            <a:ext cx="2596746" cy="49204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6"/>
          <p:cNvSpPr/>
          <p:nvPr/>
        </p:nvSpPr>
        <p:spPr>
          <a:xfrm>
            <a:off x="3636624" y="4348509"/>
            <a:ext cx="8144518" cy="113505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64ACB"/>
              </a:buClr>
              <a:buFont typeface="Wingdings" panose="05000000000000000000" pitchFamily="2" charset="2"/>
              <a:buChar char="l"/>
            </a:pPr>
            <a:r>
              <a:rPr lang="zh-CN" altLang="en-US" sz="2400" b="1" spc="150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单源最短路</a:t>
            </a: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：已知起始点、路径、路径上的点和终点 让我们去求到达终点的最短路径。</a:t>
            </a:r>
            <a:endParaRPr lang="zh-CN" altLang="en-US" sz="2400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5" name="矩形 6"/>
          <p:cNvSpPr/>
          <p:nvPr/>
        </p:nvSpPr>
        <p:spPr>
          <a:xfrm>
            <a:off x="5345635" y="2202597"/>
            <a:ext cx="6244109" cy="58105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>
                <a:srgbClr val="064ACB"/>
              </a:buClr>
            </a:pP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如何得出最短距离</a:t>
            </a: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/</a:t>
            </a: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最少时间</a:t>
            </a: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/</a:t>
            </a: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最小花费？</a:t>
            </a:r>
            <a:endParaRPr lang="zh-CN" altLang="en-US" sz="2400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371162" y="2471092"/>
            <a:ext cx="1874240" cy="1407156"/>
            <a:chOff x="3371162" y="2471092"/>
            <a:chExt cx="1874240" cy="1407156"/>
          </a:xfrm>
        </p:grpSpPr>
        <p:cxnSp>
          <p:nvCxnSpPr>
            <p:cNvPr id="7" name="连接符: 肘形 6"/>
            <p:cNvCxnSpPr>
              <a:stCxn id="3" idx="3"/>
              <a:endCxn id="12" idx="2"/>
            </p:cNvCxnSpPr>
            <p:nvPr/>
          </p:nvCxnSpPr>
          <p:spPr>
            <a:xfrm flipV="1">
              <a:off x="3371162" y="2525092"/>
              <a:ext cx="1766240" cy="135315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5137402" y="2471092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$ľîḋé"/>
          <p:cNvSpPr/>
          <p:nvPr/>
        </p:nvSpPr>
        <p:spPr bwMode="auto">
          <a:xfrm>
            <a:off x="655416" y="419416"/>
            <a:ext cx="6691682" cy="66416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单源最短路</a:t>
            </a:r>
            <a:endParaRPr lang="en-US" altLang="zh-CN" sz="28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graphicFrame>
        <p:nvGraphicFramePr>
          <p:cNvPr id="13" name="表格 13"/>
          <p:cNvGraphicFramePr>
            <a:graphicFrameLocks noGrp="1"/>
          </p:cNvGraphicFramePr>
          <p:nvPr/>
        </p:nvGraphicFramePr>
        <p:xfrm>
          <a:off x="6174919" y="1979997"/>
          <a:ext cx="4671515" cy="4269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786"/>
                <a:gridCol w="1796729"/>
              </a:tblGrid>
              <a:tr h="505656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路径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路径长度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18170"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rgbClr val="064ACB"/>
                        </a:buClr>
                        <a:buFont typeface="Wingdings" panose="05000000000000000000" pitchFamily="2" charset="2"/>
                        <a:buChar char="l"/>
                      </a:pP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1-&gt;2-&gt;5-&gt;4 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endParaRPr lang="en-US" altLang="zh-CN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181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1-&gt;2-&gt;5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1817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     5-&gt;4 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E7E9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E7E9F6"/>
                    </a:solidFill>
                  </a:tcPr>
                </a:tc>
              </a:tr>
              <a:tr h="418170"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rgbClr val="064ACB"/>
                        </a:buClr>
                        <a:buFont typeface="Wingdings" panose="05000000000000000000" pitchFamily="2" charset="2"/>
                        <a:buChar char="l"/>
                      </a:pP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1-&gt;2-&gt;4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CCD0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endParaRPr lang="zh-CN" altLang="en-US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CCD0EC"/>
                    </a:solidFill>
                  </a:tcPr>
                </a:tc>
              </a:tr>
              <a:tr h="41817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1-&gt;2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E7E9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E7E9F6"/>
                    </a:solidFill>
                  </a:tcPr>
                </a:tc>
              </a:tr>
              <a:tr h="41817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2-&gt;4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18170"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rgbClr val="064ACB"/>
                        </a:buClr>
                        <a:buFont typeface="Wingdings" panose="05000000000000000000" pitchFamily="2" charset="2"/>
                        <a:buChar char="l"/>
                      </a:pP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1-&gt;3-&gt;6-&gt;4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lang="zh-CN" altLang="en-US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1817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1-&gt;3-&gt;6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1817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     6-&gt;4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E7E9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rgbClr val="E7E9F6"/>
                    </a:solidFill>
                  </a:tcPr>
                </a:tc>
              </a:tr>
            </a:tbl>
          </a:graphicData>
        </a:graphic>
      </p:graphicFrame>
      <p:cxnSp>
        <p:nvCxnSpPr>
          <p:cNvPr id="22" name="直接连接符 21"/>
          <p:cNvCxnSpPr>
            <a:stCxn id="15" idx="6"/>
            <a:endCxn id="16" idx="2"/>
          </p:cNvCxnSpPr>
          <p:nvPr/>
        </p:nvCxnSpPr>
        <p:spPr>
          <a:xfrm>
            <a:off x="1777605" y="3063178"/>
            <a:ext cx="866323" cy="0"/>
          </a:xfrm>
          <a:prstGeom prst="line">
            <a:avLst/>
          </a:prstGeom>
          <a:ln w="19050">
            <a:solidFill>
              <a:srgbClr val="064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5" idx="4"/>
            <a:endCxn id="17" idx="0"/>
          </p:cNvCxnSpPr>
          <p:nvPr/>
        </p:nvCxnSpPr>
        <p:spPr>
          <a:xfrm>
            <a:off x="1479118" y="3361999"/>
            <a:ext cx="0" cy="640825"/>
          </a:xfrm>
          <a:prstGeom prst="line">
            <a:avLst/>
          </a:prstGeom>
          <a:ln w="19050">
            <a:solidFill>
              <a:srgbClr val="064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6" idx="4"/>
            <a:endCxn id="18" idx="0"/>
          </p:cNvCxnSpPr>
          <p:nvPr/>
        </p:nvCxnSpPr>
        <p:spPr>
          <a:xfrm>
            <a:off x="2942416" y="3361999"/>
            <a:ext cx="0" cy="640825"/>
          </a:xfrm>
          <a:prstGeom prst="line">
            <a:avLst/>
          </a:prstGeom>
          <a:ln w="19050">
            <a:solidFill>
              <a:srgbClr val="064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20" idx="2"/>
            <a:endCxn id="18" idx="6"/>
          </p:cNvCxnSpPr>
          <p:nvPr/>
        </p:nvCxnSpPr>
        <p:spPr>
          <a:xfrm flipH="1" flipV="1">
            <a:off x="3240904" y="4301646"/>
            <a:ext cx="866323" cy="922"/>
          </a:xfrm>
          <a:prstGeom prst="line">
            <a:avLst/>
          </a:prstGeom>
          <a:ln w="19050">
            <a:solidFill>
              <a:srgbClr val="064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20" idx="0"/>
            <a:endCxn id="16" idx="6"/>
          </p:cNvCxnSpPr>
          <p:nvPr/>
        </p:nvCxnSpPr>
        <p:spPr>
          <a:xfrm flipH="1" flipV="1">
            <a:off x="3240904" y="3063178"/>
            <a:ext cx="1164811" cy="940569"/>
          </a:xfrm>
          <a:prstGeom prst="line">
            <a:avLst/>
          </a:prstGeom>
          <a:ln w="19050">
            <a:solidFill>
              <a:srgbClr val="064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9" idx="1"/>
            <a:endCxn id="17" idx="5"/>
          </p:cNvCxnSpPr>
          <p:nvPr/>
        </p:nvCxnSpPr>
        <p:spPr>
          <a:xfrm flipH="1" flipV="1">
            <a:off x="1690180" y="4512945"/>
            <a:ext cx="1041173" cy="815870"/>
          </a:xfrm>
          <a:prstGeom prst="line">
            <a:avLst/>
          </a:prstGeom>
          <a:ln w="19050">
            <a:solidFill>
              <a:srgbClr val="064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9" idx="0"/>
            <a:endCxn id="18" idx="4"/>
          </p:cNvCxnSpPr>
          <p:nvPr/>
        </p:nvCxnSpPr>
        <p:spPr>
          <a:xfrm flipV="1">
            <a:off x="2942416" y="4600468"/>
            <a:ext cx="0" cy="640825"/>
          </a:xfrm>
          <a:prstGeom prst="line">
            <a:avLst/>
          </a:prstGeom>
          <a:ln w="19050">
            <a:solidFill>
              <a:srgbClr val="064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1180630" y="2764356"/>
            <a:ext cx="596975" cy="597643"/>
          </a:xfrm>
          <a:prstGeom prst="ellipse">
            <a:avLst/>
          </a:prstGeom>
          <a:solidFill>
            <a:schemeClr val="bg1"/>
          </a:solidFill>
          <a:ln w="19050">
            <a:solidFill>
              <a:srgbClr val="064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643928" y="2764356"/>
            <a:ext cx="596975" cy="597643"/>
          </a:xfrm>
          <a:prstGeom prst="ellipse">
            <a:avLst/>
          </a:prstGeom>
          <a:solidFill>
            <a:schemeClr val="bg1"/>
          </a:solidFill>
          <a:ln w="19050">
            <a:solidFill>
              <a:srgbClr val="064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180630" y="4002825"/>
            <a:ext cx="596975" cy="597643"/>
          </a:xfrm>
          <a:prstGeom prst="ellipse">
            <a:avLst/>
          </a:prstGeom>
          <a:solidFill>
            <a:schemeClr val="bg1"/>
          </a:solidFill>
          <a:ln w="19050">
            <a:solidFill>
              <a:srgbClr val="064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643928" y="4002825"/>
            <a:ext cx="596975" cy="597643"/>
          </a:xfrm>
          <a:prstGeom prst="ellipse">
            <a:avLst/>
          </a:prstGeom>
          <a:solidFill>
            <a:schemeClr val="bg1"/>
          </a:solidFill>
          <a:ln w="19050">
            <a:solidFill>
              <a:srgbClr val="064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643928" y="5241293"/>
            <a:ext cx="596975" cy="597643"/>
          </a:xfrm>
          <a:prstGeom prst="ellipse">
            <a:avLst/>
          </a:prstGeom>
          <a:solidFill>
            <a:schemeClr val="bg1"/>
          </a:solidFill>
          <a:ln w="19050">
            <a:solidFill>
              <a:srgbClr val="064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107227" y="4003746"/>
            <a:ext cx="596975" cy="597643"/>
          </a:xfrm>
          <a:prstGeom prst="ellipse">
            <a:avLst/>
          </a:prstGeom>
          <a:solidFill>
            <a:schemeClr val="bg1"/>
          </a:solidFill>
          <a:ln w="19050">
            <a:solidFill>
              <a:srgbClr val="064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6"/>
          <p:cNvSpPr/>
          <p:nvPr/>
        </p:nvSpPr>
        <p:spPr>
          <a:xfrm>
            <a:off x="1889901" y="2422697"/>
            <a:ext cx="596974" cy="55295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64ACB"/>
              </a:buClr>
            </a:pPr>
            <a:r>
              <a:rPr lang="en-US" altLang="zh-CN" sz="2000" b="1" spc="1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5</a:t>
            </a:r>
            <a:endParaRPr lang="zh-CN" altLang="en-US" sz="2000" b="1" spc="1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46" name="矩形 6"/>
          <p:cNvSpPr/>
          <p:nvPr/>
        </p:nvSpPr>
        <p:spPr>
          <a:xfrm>
            <a:off x="3711745" y="2998841"/>
            <a:ext cx="596974" cy="55295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64ACB"/>
              </a:buClr>
            </a:pPr>
            <a:r>
              <a:rPr lang="en-US" altLang="zh-CN" sz="2000" b="1" spc="1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5</a:t>
            </a:r>
            <a:endParaRPr lang="zh-CN" altLang="en-US" sz="2000" b="1" spc="1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47" name="矩形 6"/>
          <p:cNvSpPr/>
          <p:nvPr/>
        </p:nvSpPr>
        <p:spPr>
          <a:xfrm>
            <a:off x="3413257" y="3734400"/>
            <a:ext cx="596974" cy="55295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64ACB"/>
              </a:buClr>
            </a:pPr>
            <a:r>
              <a:rPr lang="en-US" altLang="zh-CN" sz="2000" b="1" spc="1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3</a:t>
            </a:r>
            <a:endParaRPr lang="zh-CN" altLang="en-US" sz="2000" b="1" spc="1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48" name="矩形 6"/>
          <p:cNvSpPr/>
          <p:nvPr/>
        </p:nvSpPr>
        <p:spPr>
          <a:xfrm>
            <a:off x="2943119" y="4643397"/>
            <a:ext cx="596974" cy="55295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64ACB"/>
              </a:buClr>
            </a:pPr>
            <a:r>
              <a:rPr lang="en-US" altLang="zh-CN" sz="2000" b="1" spc="1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2</a:t>
            </a:r>
            <a:endParaRPr lang="zh-CN" altLang="en-US" sz="2000" b="1" spc="1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49" name="矩形 6"/>
          <p:cNvSpPr/>
          <p:nvPr/>
        </p:nvSpPr>
        <p:spPr>
          <a:xfrm>
            <a:off x="930642" y="3361999"/>
            <a:ext cx="596974" cy="55295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64ACB"/>
              </a:buClr>
            </a:pPr>
            <a:r>
              <a:rPr lang="en-US" altLang="zh-CN" sz="2000" b="1" spc="1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3</a:t>
            </a:r>
            <a:endParaRPr lang="zh-CN" altLang="en-US" sz="2000" b="1" spc="1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50" name="矩形 6"/>
          <p:cNvSpPr/>
          <p:nvPr/>
        </p:nvSpPr>
        <p:spPr>
          <a:xfrm>
            <a:off x="2345442" y="3384342"/>
            <a:ext cx="596974" cy="55295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64ACB"/>
              </a:buClr>
            </a:pPr>
            <a:r>
              <a:rPr lang="en-US" altLang="zh-CN" sz="2000" b="1" spc="1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16</a:t>
            </a:r>
            <a:endParaRPr lang="zh-CN" altLang="en-US" sz="2000" b="1" spc="1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51" name="矩形 6"/>
          <p:cNvSpPr/>
          <p:nvPr/>
        </p:nvSpPr>
        <p:spPr>
          <a:xfrm>
            <a:off x="1645646" y="4870876"/>
            <a:ext cx="596974" cy="55295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64ACB"/>
              </a:buClr>
            </a:pPr>
            <a:r>
              <a:rPr lang="en-US" altLang="zh-CN" sz="2000" b="1" spc="1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17</a:t>
            </a:r>
            <a:endParaRPr lang="zh-CN" altLang="en-US" sz="2000" b="1" spc="1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53" name="矩形 6"/>
          <p:cNvSpPr/>
          <p:nvPr/>
        </p:nvSpPr>
        <p:spPr>
          <a:xfrm>
            <a:off x="1180629" y="2781718"/>
            <a:ext cx="596974" cy="45890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64ACB"/>
              </a:buClr>
            </a:pPr>
            <a:r>
              <a:rPr lang="en-US" altLang="zh-CN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</a:t>
            </a:r>
            <a:endParaRPr lang="zh-CN" altLang="en-US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54" name="矩形 6"/>
          <p:cNvSpPr/>
          <p:nvPr/>
        </p:nvSpPr>
        <p:spPr>
          <a:xfrm>
            <a:off x="2643929" y="4045753"/>
            <a:ext cx="596974" cy="45890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64ACB"/>
              </a:buClr>
            </a:pPr>
            <a:r>
              <a:rPr lang="en-US" altLang="zh-CN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4</a:t>
            </a:r>
            <a:endParaRPr lang="zh-CN" altLang="en-US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55" name="矩形 6"/>
          <p:cNvSpPr/>
          <p:nvPr/>
        </p:nvSpPr>
        <p:spPr>
          <a:xfrm>
            <a:off x="655415" y="1384553"/>
            <a:ext cx="10350437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Clr>
                <a:srgbClr val="064ACB"/>
              </a:buClr>
              <a:buFont typeface="Wingdings" panose="05000000000000000000" pitchFamily="2" charset="2"/>
              <a:buChar char="n"/>
            </a:pP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起始点为</a:t>
            </a: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</a:t>
            </a: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，终点为</a:t>
            </a: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4</a:t>
            </a: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，有哪些路径？</a:t>
            </a:r>
            <a:endParaRPr lang="zh-CN" altLang="en-US" sz="2400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/>
          <p:cNvSpPr/>
          <p:nvPr/>
        </p:nvSpPr>
        <p:spPr>
          <a:xfrm>
            <a:off x="937490" y="1695650"/>
            <a:ext cx="10077840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Clr>
                <a:srgbClr val="064ACB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 经过的点数多，总路径不一定长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3" name="矩形 6"/>
          <p:cNvSpPr/>
          <p:nvPr/>
        </p:nvSpPr>
        <p:spPr>
          <a:xfrm>
            <a:off x="937489" y="2610130"/>
            <a:ext cx="10077839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Clr>
                <a:srgbClr val="064ACB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 距离前一个点距离短，到下一个点不一定长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4" name="î$ľîḋé"/>
          <p:cNvSpPr/>
          <p:nvPr/>
        </p:nvSpPr>
        <p:spPr bwMode="auto">
          <a:xfrm>
            <a:off x="655416" y="419416"/>
            <a:ext cx="6691682" cy="66416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单源最短路</a:t>
            </a:r>
            <a:endParaRPr lang="en-US" altLang="zh-CN" sz="28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" name="矩形 6"/>
          <p:cNvSpPr/>
          <p:nvPr/>
        </p:nvSpPr>
        <p:spPr>
          <a:xfrm>
            <a:off x="937488" y="3429000"/>
            <a:ext cx="10077839" cy="113505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64ACB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 最后一个点之间的距离也不能绝对，总长度我们只能通过到达最后一个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  <a:p>
            <a:pPr>
              <a:lnSpc>
                <a:spcPct val="150000"/>
              </a:lnSpc>
              <a:buClr>
                <a:srgbClr val="064ACB"/>
              </a:buClr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     点前的距离和前一个点到最后一个点的距离判断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$ľîḋé"/>
          <p:cNvSpPr/>
          <p:nvPr/>
        </p:nvSpPr>
        <p:spPr bwMode="auto">
          <a:xfrm>
            <a:off x="655416" y="419416"/>
            <a:ext cx="6691682" cy="66416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单源最短路</a:t>
            </a:r>
            <a:endParaRPr lang="en-US" altLang="zh-CN" sz="28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22" name="直接连接符 21"/>
          <p:cNvCxnSpPr>
            <a:stCxn id="15" idx="6"/>
            <a:endCxn id="16" idx="2"/>
          </p:cNvCxnSpPr>
          <p:nvPr/>
        </p:nvCxnSpPr>
        <p:spPr>
          <a:xfrm>
            <a:off x="8770282" y="2990596"/>
            <a:ext cx="866323" cy="0"/>
          </a:xfrm>
          <a:prstGeom prst="line">
            <a:avLst/>
          </a:prstGeom>
          <a:ln w="19050">
            <a:solidFill>
              <a:srgbClr val="064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5" idx="4"/>
            <a:endCxn id="17" idx="0"/>
          </p:cNvCxnSpPr>
          <p:nvPr/>
        </p:nvCxnSpPr>
        <p:spPr>
          <a:xfrm>
            <a:off x="8471795" y="3289417"/>
            <a:ext cx="0" cy="640825"/>
          </a:xfrm>
          <a:prstGeom prst="line">
            <a:avLst/>
          </a:prstGeom>
          <a:ln w="19050">
            <a:solidFill>
              <a:srgbClr val="064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6" idx="3"/>
            <a:endCxn id="17" idx="7"/>
          </p:cNvCxnSpPr>
          <p:nvPr/>
        </p:nvCxnSpPr>
        <p:spPr>
          <a:xfrm flipH="1">
            <a:off x="8682857" y="3201894"/>
            <a:ext cx="1041173" cy="815872"/>
          </a:xfrm>
          <a:prstGeom prst="line">
            <a:avLst/>
          </a:prstGeom>
          <a:ln w="19050">
            <a:solidFill>
              <a:srgbClr val="064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8173307" y="2691774"/>
            <a:ext cx="596975" cy="597643"/>
          </a:xfrm>
          <a:prstGeom prst="ellipse">
            <a:avLst/>
          </a:prstGeom>
          <a:solidFill>
            <a:schemeClr val="bg1"/>
          </a:solidFill>
          <a:ln w="19050">
            <a:solidFill>
              <a:srgbClr val="064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636605" y="2691774"/>
            <a:ext cx="596975" cy="597643"/>
          </a:xfrm>
          <a:prstGeom prst="ellipse">
            <a:avLst/>
          </a:prstGeom>
          <a:solidFill>
            <a:schemeClr val="bg1"/>
          </a:solidFill>
          <a:ln w="19050">
            <a:solidFill>
              <a:srgbClr val="064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173307" y="3930243"/>
            <a:ext cx="596975" cy="597643"/>
          </a:xfrm>
          <a:prstGeom prst="ellipse">
            <a:avLst/>
          </a:prstGeom>
          <a:solidFill>
            <a:schemeClr val="bg1"/>
          </a:solidFill>
          <a:ln w="19050">
            <a:solidFill>
              <a:srgbClr val="064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6"/>
          <p:cNvSpPr/>
          <p:nvPr/>
        </p:nvSpPr>
        <p:spPr>
          <a:xfrm>
            <a:off x="8904956" y="2396250"/>
            <a:ext cx="596974" cy="49962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64ACB"/>
              </a:buClr>
            </a:pPr>
            <a:r>
              <a:rPr lang="en-US" altLang="zh-CN" sz="2000" b="1" spc="1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a</a:t>
            </a:r>
            <a:endParaRPr lang="zh-CN" altLang="en-US" sz="2000" b="1" spc="1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49" name="矩形 6"/>
          <p:cNvSpPr/>
          <p:nvPr/>
        </p:nvSpPr>
        <p:spPr>
          <a:xfrm>
            <a:off x="7923319" y="3289417"/>
            <a:ext cx="596974" cy="49962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64ACB"/>
              </a:buClr>
            </a:pPr>
            <a:r>
              <a:rPr lang="en-US" altLang="zh-CN" sz="2000" b="1" spc="1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b</a:t>
            </a:r>
            <a:endParaRPr lang="zh-CN" altLang="en-US" sz="2000" b="1" spc="1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50" name="矩形 6"/>
          <p:cNvSpPr/>
          <p:nvPr/>
        </p:nvSpPr>
        <p:spPr>
          <a:xfrm>
            <a:off x="9127056" y="3423420"/>
            <a:ext cx="596974" cy="49962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64ACB"/>
              </a:buClr>
            </a:pPr>
            <a:r>
              <a:rPr lang="en-US" altLang="zh-CN" sz="2000" b="1" spc="1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c</a:t>
            </a:r>
            <a:endParaRPr lang="zh-CN" altLang="en-US" sz="2000" b="1" spc="1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53" name="矩形 6"/>
          <p:cNvSpPr/>
          <p:nvPr/>
        </p:nvSpPr>
        <p:spPr>
          <a:xfrm>
            <a:off x="8173306" y="2709136"/>
            <a:ext cx="596974" cy="45890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64ACB"/>
              </a:buClr>
            </a:pPr>
            <a:r>
              <a:rPr lang="en-US" altLang="zh-CN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</a:t>
            </a:r>
            <a:endParaRPr lang="zh-CN" altLang="en-US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54" name="矩形 6"/>
          <p:cNvSpPr/>
          <p:nvPr/>
        </p:nvSpPr>
        <p:spPr>
          <a:xfrm>
            <a:off x="8173306" y="3967468"/>
            <a:ext cx="596974" cy="45890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64ACB"/>
              </a:buClr>
            </a:pPr>
            <a:r>
              <a:rPr lang="en-US" altLang="zh-CN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3</a:t>
            </a:r>
            <a:endParaRPr lang="zh-CN" altLang="en-US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55" name="矩形 6"/>
          <p:cNvSpPr/>
          <p:nvPr/>
        </p:nvSpPr>
        <p:spPr>
          <a:xfrm>
            <a:off x="655415" y="1384553"/>
            <a:ext cx="10350437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Clr>
                <a:srgbClr val="064ACB"/>
              </a:buClr>
              <a:buFont typeface="Wingdings" panose="05000000000000000000" pitchFamily="2" charset="2"/>
              <a:buChar char="n"/>
            </a:pP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我们想获取一条起始点为</a:t>
            </a: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</a:t>
            </a: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，终点为</a:t>
            </a: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3</a:t>
            </a: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的最短路径，该如何思考？</a:t>
            </a:r>
            <a:endParaRPr lang="zh-CN" altLang="en-US" sz="2400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685917" y="3882119"/>
            <a:ext cx="2736820" cy="902648"/>
            <a:chOff x="6234532" y="3544302"/>
            <a:chExt cx="2736820" cy="902648"/>
          </a:xfrm>
        </p:grpSpPr>
        <p:sp>
          <p:nvSpPr>
            <p:cNvPr id="5" name="菱形 4"/>
            <p:cNvSpPr/>
            <p:nvPr/>
          </p:nvSpPr>
          <p:spPr>
            <a:xfrm>
              <a:off x="6441963" y="3544302"/>
              <a:ext cx="2334657" cy="902648"/>
            </a:xfrm>
            <a:prstGeom prst="diamond">
              <a:avLst/>
            </a:prstGeom>
            <a:solidFill>
              <a:srgbClr val="CCD0E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6"/>
            <p:cNvSpPr/>
            <p:nvPr/>
          </p:nvSpPr>
          <p:spPr>
            <a:xfrm>
              <a:off x="6234532" y="3795571"/>
              <a:ext cx="2736820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假设</a:t>
              </a:r>
              <a:r>
                <a:rPr lang="en-US" altLang="zh-CN" sz="20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a+c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&lt;=b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2" name="直接连接符 31"/>
          <p:cNvCxnSpPr>
            <a:endCxn id="5" idx="0"/>
          </p:cNvCxnSpPr>
          <p:nvPr/>
        </p:nvCxnSpPr>
        <p:spPr>
          <a:xfrm>
            <a:off x="3060677" y="3578443"/>
            <a:ext cx="0" cy="303676"/>
          </a:xfrm>
          <a:prstGeom prst="line">
            <a:avLst/>
          </a:prstGeom>
          <a:ln w="19050">
            <a:solidFill>
              <a:srgbClr val="064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/>
          <p:cNvCxnSpPr>
            <a:stCxn id="5" idx="1"/>
            <a:endCxn id="43" idx="0"/>
          </p:cNvCxnSpPr>
          <p:nvPr/>
        </p:nvCxnSpPr>
        <p:spPr>
          <a:xfrm rot="10800000" flipV="1">
            <a:off x="1685918" y="4333443"/>
            <a:ext cx="207431" cy="91295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对话气泡: 圆角矩形 42"/>
          <p:cNvSpPr/>
          <p:nvPr/>
        </p:nvSpPr>
        <p:spPr>
          <a:xfrm>
            <a:off x="719669" y="5246401"/>
            <a:ext cx="1932495" cy="720000"/>
          </a:xfrm>
          <a:prstGeom prst="wedgeRoundRectCallout">
            <a:avLst>
              <a:gd name="adj1" fmla="val -8469"/>
              <a:gd name="adj2" fmla="val 33097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1-&gt;2-&gt;3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最短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连接符: 肘形 22"/>
          <p:cNvCxnSpPr>
            <a:stCxn id="5" idx="3"/>
            <a:endCxn id="29" idx="0"/>
          </p:cNvCxnSpPr>
          <p:nvPr/>
        </p:nvCxnSpPr>
        <p:spPr>
          <a:xfrm>
            <a:off x="4228005" y="4333443"/>
            <a:ext cx="194732" cy="91295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对话气泡: 圆角矩形 28"/>
          <p:cNvSpPr/>
          <p:nvPr/>
        </p:nvSpPr>
        <p:spPr>
          <a:xfrm>
            <a:off x="3456489" y="5246401"/>
            <a:ext cx="1932495" cy="720000"/>
          </a:xfrm>
          <a:prstGeom prst="wedgeRoundRectCallout">
            <a:avLst>
              <a:gd name="adj1" fmla="val -8469"/>
              <a:gd name="adj2" fmla="val 33097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1-&gt;3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最短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对话气泡: 圆角矩形 29"/>
          <p:cNvSpPr/>
          <p:nvPr/>
        </p:nvSpPr>
        <p:spPr>
          <a:xfrm>
            <a:off x="2467970" y="2547443"/>
            <a:ext cx="1172714" cy="720000"/>
          </a:xfrm>
          <a:prstGeom prst="wedgeRoundRectCallout">
            <a:avLst>
              <a:gd name="adj1" fmla="val -8469"/>
              <a:gd name="adj2" fmla="val 33097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a&lt;b</a:t>
            </a:r>
            <a:endParaRPr lang="zh-CN" altLang="en-US" sz="2000" dirty="0">
              <a:solidFill>
                <a:schemeClr val="tx1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箭头: 上 38"/>
          <p:cNvSpPr/>
          <p:nvPr/>
        </p:nvSpPr>
        <p:spPr>
          <a:xfrm rot="10800000">
            <a:off x="2910817" y="3370399"/>
            <a:ext cx="299720" cy="523220"/>
          </a:xfrm>
          <a:prstGeom prst="upArrow">
            <a:avLst/>
          </a:prstGeom>
          <a:solidFill>
            <a:srgbClr val="064AC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矩形 6"/>
          <p:cNvSpPr/>
          <p:nvPr/>
        </p:nvSpPr>
        <p:spPr>
          <a:xfrm>
            <a:off x="485815" y="4542883"/>
            <a:ext cx="1215316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成立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6"/>
          <p:cNvSpPr/>
          <p:nvPr/>
        </p:nvSpPr>
        <p:spPr>
          <a:xfrm>
            <a:off x="4422736" y="4533498"/>
            <a:ext cx="1215316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不成立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6"/>
          <p:cNvSpPr/>
          <p:nvPr/>
        </p:nvSpPr>
        <p:spPr>
          <a:xfrm>
            <a:off x="5864922" y="5065934"/>
            <a:ext cx="5852273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64ACB"/>
              </a:buClr>
              <a:buFont typeface="Wingdings" panose="05000000000000000000" pitchFamily="2" charset="2"/>
              <a:buChar char="l"/>
            </a:pPr>
            <a:r>
              <a:rPr lang="zh-CN" altLang="en-US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利用贪心的思想，每次选最短的，利用当前</a:t>
            </a:r>
            <a:endParaRPr lang="en-US" altLang="zh-CN" sz="2000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  <a:p>
            <a:pPr>
              <a:lnSpc>
                <a:spcPct val="150000"/>
              </a:lnSpc>
              <a:buClr>
                <a:srgbClr val="064ACB"/>
              </a:buClr>
            </a:pP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    </a:t>
            </a:r>
            <a:r>
              <a:rPr lang="zh-CN" altLang="en-US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距离起点小的点去影响比</a:t>
            </a:r>
            <a:r>
              <a:rPr lang="zh-CN" altLang="en-US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距离起点大的点</a:t>
            </a:r>
            <a:endParaRPr lang="zh-CN" altLang="en-US" sz="2000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43" grpId="0" animBg="1"/>
      <p:bldP spid="29" grpId="0" animBg="1"/>
      <p:bldP spid="30" grpId="0" animBg="1"/>
      <p:bldP spid="39" grpId="0" animBg="1"/>
      <p:bldP spid="41" grpId="0"/>
      <p:bldP spid="44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$ľîḋé"/>
          <p:cNvSpPr/>
          <p:nvPr/>
        </p:nvSpPr>
        <p:spPr bwMode="auto">
          <a:xfrm>
            <a:off x="655416" y="419416"/>
            <a:ext cx="6691682" cy="66416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小标题</a:t>
            </a:r>
            <a:r>
              <a:rPr lang="en-US" altLang="zh-CN" sz="2800" b="1" dirty="0" err="1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xxxxx</a:t>
            </a:r>
            <a:endParaRPr lang="en-US" altLang="zh-CN" sz="28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5" name="矩形 6"/>
          <p:cNvSpPr/>
          <p:nvPr/>
        </p:nvSpPr>
        <p:spPr>
          <a:xfrm>
            <a:off x="655415" y="1384553"/>
            <a:ext cx="10350437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Clr>
                <a:srgbClr val="064ACB"/>
              </a:buClr>
              <a:buFont typeface="Wingdings" panose="05000000000000000000" pitchFamily="2" charset="2"/>
              <a:buChar char="n"/>
            </a:pP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设</a:t>
            </a:r>
            <a:r>
              <a:rPr lang="en-US" altLang="zh-CN" sz="2400" b="1" spc="15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dist</a:t>
            </a:r>
            <a:r>
              <a:rPr lang="en-US" altLang="zh-CN" sz="2400" b="1" spc="1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[x]</a:t>
            </a: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为到达点</a:t>
            </a: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d</a:t>
            </a: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的最短路径值</a:t>
            </a:r>
            <a:endParaRPr lang="zh-CN" altLang="en-US" sz="2400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31" name="矩形 6"/>
          <p:cNvSpPr/>
          <p:nvPr/>
        </p:nvSpPr>
        <p:spPr>
          <a:xfrm>
            <a:off x="6828843" y="1752719"/>
            <a:ext cx="1775564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Clr>
                <a:srgbClr val="064ACB"/>
              </a:buClr>
            </a:pP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dist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[1]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=0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32" name="矩形 6"/>
          <p:cNvSpPr/>
          <p:nvPr/>
        </p:nvSpPr>
        <p:spPr>
          <a:xfrm>
            <a:off x="4539334" y="2425740"/>
            <a:ext cx="3177291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Clr>
                <a:srgbClr val="064ACB"/>
              </a:buClr>
            </a:pP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dist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[2]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=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dist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[1]+5=5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34" name="矩形 6"/>
          <p:cNvSpPr/>
          <p:nvPr/>
        </p:nvSpPr>
        <p:spPr>
          <a:xfrm>
            <a:off x="7757408" y="2425740"/>
            <a:ext cx="3177291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Clr>
                <a:srgbClr val="064ACB"/>
              </a:buClr>
            </a:pP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dist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[3]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=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dist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[1]+3=3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35" name="矩形 6"/>
          <p:cNvSpPr/>
          <p:nvPr/>
        </p:nvSpPr>
        <p:spPr>
          <a:xfrm>
            <a:off x="7895631" y="3269380"/>
            <a:ext cx="3177291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Clr>
                <a:srgbClr val="064ACB"/>
              </a:buClr>
            </a:pP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dist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[6]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=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dist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[3]+17=20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38" name="矩形 6"/>
          <p:cNvSpPr/>
          <p:nvPr/>
        </p:nvSpPr>
        <p:spPr>
          <a:xfrm>
            <a:off x="996559" y="3269380"/>
            <a:ext cx="3177291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Clr>
                <a:srgbClr val="064ACB"/>
              </a:buClr>
            </a:pP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dist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[4]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=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dist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[2]+16=21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39" name="矩形 6"/>
          <p:cNvSpPr/>
          <p:nvPr/>
        </p:nvSpPr>
        <p:spPr>
          <a:xfrm>
            <a:off x="4539333" y="3262992"/>
            <a:ext cx="3177291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Clr>
                <a:srgbClr val="064ACB"/>
              </a:buClr>
            </a:pP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dist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[5]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=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dist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[2]+5=10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40" name="矩形 6"/>
          <p:cNvSpPr/>
          <p:nvPr/>
        </p:nvSpPr>
        <p:spPr>
          <a:xfrm>
            <a:off x="4539334" y="4100244"/>
            <a:ext cx="3177291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Clr>
                <a:srgbClr val="064ACB"/>
              </a:buClr>
            </a:pP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dist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[4]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=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dist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[5]+3=13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41" name="矩形 6"/>
          <p:cNvSpPr/>
          <p:nvPr/>
        </p:nvSpPr>
        <p:spPr>
          <a:xfrm>
            <a:off x="4539334" y="4943885"/>
            <a:ext cx="3177291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Clr>
                <a:srgbClr val="064ACB"/>
              </a:buClr>
            </a:pP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dist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[6]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=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dist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[4]+2=15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cxnSp>
        <p:nvCxnSpPr>
          <p:cNvPr id="7" name="连接符: 肘形 6"/>
          <p:cNvCxnSpPr>
            <a:stCxn id="31" idx="1"/>
            <a:endCxn id="32" idx="0"/>
          </p:cNvCxnSpPr>
          <p:nvPr/>
        </p:nvCxnSpPr>
        <p:spPr>
          <a:xfrm rot="10800000" flipV="1">
            <a:off x="6127981" y="1952774"/>
            <a:ext cx="700863" cy="47296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/>
          <p:cNvCxnSpPr>
            <a:stCxn id="31" idx="3"/>
            <a:endCxn id="34" idx="0"/>
          </p:cNvCxnSpPr>
          <p:nvPr/>
        </p:nvCxnSpPr>
        <p:spPr>
          <a:xfrm>
            <a:off x="8604407" y="1952774"/>
            <a:ext cx="741647" cy="47296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39" idx="2"/>
            <a:endCxn id="40" idx="0"/>
          </p:cNvCxnSpPr>
          <p:nvPr/>
        </p:nvCxnSpPr>
        <p:spPr>
          <a:xfrm>
            <a:off x="6127979" y="3663102"/>
            <a:ext cx="1" cy="437142"/>
          </a:xfrm>
          <a:prstGeom prst="straightConnector1">
            <a:avLst/>
          </a:prstGeom>
          <a:ln w="19050">
            <a:solidFill>
              <a:srgbClr val="064A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6127980" y="4500354"/>
            <a:ext cx="0" cy="443530"/>
          </a:xfrm>
          <a:prstGeom prst="straightConnector1">
            <a:avLst/>
          </a:prstGeom>
          <a:ln w="19050">
            <a:solidFill>
              <a:srgbClr val="064A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9346053" y="2803272"/>
            <a:ext cx="0" cy="466108"/>
          </a:xfrm>
          <a:prstGeom prst="straightConnector1">
            <a:avLst/>
          </a:prstGeom>
          <a:ln w="19050">
            <a:solidFill>
              <a:srgbClr val="064A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"/>
          <p:cNvSpPr/>
          <p:nvPr/>
        </p:nvSpPr>
        <p:spPr>
          <a:xfrm>
            <a:off x="7274435" y="3183302"/>
            <a:ext cx="696075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Clr>
                <a:srgbClr val="064ACB"/>
              </a:buClr>
            </a:pPr>
            <a:r>
              <a:rPr lang="en-US" altLang="zh-CN" sz="2800" b="1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&lt;</a:t>
            </a:r>
            <a:endParaRPr lang="zh-CN" altLang="en-US" sz="2800" dirty="0">
              <a:solidFill>
                <a:srgbClr val="C0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63" name="矩形 6"/>
          <p:cNvSpPr/>
          <p:nvPr/>
        </p:nvSpPr>
        <p:spPr>
          <a:xfrm>
            <a:off x="7230365" y="2364185"/>
            <a:ext cx="696075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Clr>
                <a:srgbClr val="064ACB"/>
              </a:buClr>
            </a:pPr>
            <a:r>
              <a:rPr lang="en-US" altLang="zh-CN" sz="2800" b="1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&gt;</a:t>
            </a:r>
            <a:endParaRPr lang="zh-CN" altLang="en-US" sz="2800" dirty="0">
              <a:solidFill>
                <a:srgbClr val="C0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 flipH="1" flipV="1">
            <a:off x="7230365" y="2820634"/>
            <a:ext cx="718569" cy="510301"/>
          </a:xfrm>
          <a:prstGeom prst="line">
            <a:avLst/>
          </a:prstGeom>
          <a:ln w="19050">
            <a:solidFill>
              <a:srgbClr val="064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"/>
          <p:cNvSpPr/>
          <p:nvPr/>
        </p:nvSpPr>
        <p:spPr>
          <a:xfrm rot="1800000">
            <a:off x="7241612" y="2805727"/>
            <a:ext cx="696075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Clr>
                <a:srgbClr val="064ACB"/>
              </a:buClr>
            </a:pPr>
            <a:r>
              <a:rPr lang="en-US" altLang="zh-CN" sz="2800" b="1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&lt;</a:t>
            </a:r>
            <a:endParaRPr lang="zh-CN" altLang="en-US" sz="2800" dirty="0">
              <a:solidFill>
                <a:srgbClr val="C0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cxnSp>
        <p:nvCxnSpPr>
          <p:cNvPr id="74" name="连接符: 肘形 73"/>
          <p:cNvCxnSpPr>
            <a:stCxn id="32" idx="1"/>
            <a:endCxn id="38" idx="0"/>
          </p:cNvCxnSpPr>
          <p:nvPr/>
        </p:nvCxnSpPr>
        <p:spPr>
          <a:xfrm rot="10800000" flipV="1">
            <a:off x="2585206" y="2625794"/>
            <a:ext cx="1954129" cy="643585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32" idx="2"/>
            <a:endCxn id="39" idx="0"/>
          </p:cNvCxnSpPr>
          <p:nvPr/>
        </p:nvCxnSpPr>
        <p:spPr>
          <a:xfrm flipH="1">
            <a:off x="6127979" y="2825850"/>
            <a:ext cx="1" cy="437142"/>
          </a:xfrm>
          <a:prstGeom prst="straightConnector1">
            <a:avLst/>
          </a:prstGeom>
          <a:ln w="19050">
            <a:solidFill>
              <a:srgbClr val="064A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组合 144"/>
          <p:cNvGrpSpPr/>
          <p:nvPr/>
        </p:nvGrpSpPr>
        <p:grpSpPr>
          <a:xfrm>
            <a:off x="1079713" y="3893833"/>
            <a:ext cx="2808000" cy="2574677"/>
            <a:chOff x="666048" y="3885173"/>
            <a:chExt cx="2808000" cy="2574677"/>
          </a:xfrm>
        </p:grpSpPr>
        <p:sp>
          <p:nvSpPr>
            <p:cNvPr id="144" name="矩形: 圆角 143"/>
            <p:cNvSpPr/>
            <p:nvPr/>
          </p:nvSpPr>
          <p:spPr>
            <a:xfrm>
              <a:off x="666048" y="3885173"/>
              <a:ext cx="2808000" cy="2574677"/>
            </a:xfrm>
            <a:prstGeom prst="roundRect">
              <a:avLst>
                <a:gd name="adj" fmla="val 9647"/>
              </a:avLst>
            </a:prstGeom>
            <a:solidFill>
              <a:srgbClr val="E7E9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124" name="直接连接符 123"/>
            <p:cNvCxnSpPr>
              <a:stCxn id="131" idx="6"/>
              <a:endCxn id="132" idx="2"/>
            </p:cNvCxnSpPr>
            <p:nvPr/>
          </p:nvCxnSpPr>
          <p:spPr>
            <a:xfrm>
              <a:off x="1356696" y="4410625"/>
              <a:ext cx="578669" cy="0"/>
            </a:xfrm>
            <a:prstGeom prst="line">
              <a:avLst/>
            </a:prstGeom>
            <a:ln w="19050">
              <a:solidFill>
                <a:srgbClr val="064A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>
              <a:stCxn id="131" idx="4"/>
              <a:endCxn id="133" idx="0"/>
            </p:cNvCxnSpPr>
            <p:nvPr/>
          </p:nvCxnSpPr>
          <p:spPr>
            <a:xfrm>
              <a:off x="1157319" y="4608342"/>
              <a:ext cx="0" cy="424006"/>
            </a:xfrm>
            <a:prstGeom prst="line">
              <a:avLst/>
            </a:prstGeom>
            <a:ln w="19050">
              <a:solidFill>
                <a:srgbClr val="064A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>
              <a:stCxn id="132" idx="4"/>
              <a:endCxn id="134" idx="0"/>
            </p:cNvCxnSpPr>
            <p:nvPr/>
          </p:nvCxnSpPr>
          <p:spPr>
            <a:xfrm>
              <a:off x="2134743" y="4608342"/>
              <a:ext cx="0" cy="424006"/>
            </a:xfrm>
            <a:prstGeom prst="line">
              <a:avLst/>
            </a:prstGeom>
            <a:ln w="19050">
              <a:solidFill>
                <a:srgbClr val="064A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>
              <a:stCxn id="136" idx="2"/>
              <a:endCxn id="134" idx="6"/>
            </p:cNvCxnSpPr>
            <p:nvPr/>
          </p:nvCxnSpPr>
          <p:spPr>
            <a:xfrm flipH="1" flipV="1">
              <a:off x="2334122" y="5230065"/>
              <a:ext cx="578669" cy="610"/>
            </a:xfrm>
            <a:prstGeom prst="line">
              <a:avLst/>
            </a:prstGeom>
            <a:ln w="19050">
              <a:solidFill>
                <a:srgbClr val="064A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>
              <a:stCxn id="136" idx="0"/>
              <a:endCxn id="132" idx="6"/>
            </p:cNvCxnSpPr>
            <p:nvPr/>
          </p:nvCxnSpPr>
          <p:spPr>
            <a:xfrm flipH="1" flipV="1">
              <a:off x="2334122" y="4410625"/>
              <a:ext cx="778047" cy="622333"/>
            </a:xfrm>
            <a:prstGeom prst="line">
              <a:avLst/>
            </a:prstGeom>
            <a:ln w="19050">
              <a:solidFill>
                <a:srgbClr val="064A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>
              <a:stCxn id="135" idx="1"/>
              <a:endCxn id="133" idx="5"/>
            </p:cNvCxnSpPr>
            <p:nvPr/>
          </p:nvCxnSpPr>
          <p:spPr>
            <a:xfrm flipH="1" flipV="1">
              <a:off x="1298300" y="5369872"/>
              <a:ext cx="695462" cy="539825"/>
            </a:xfrm>
            <a:prstGeom prst="line">
              <a:avLst/>
            </a:prstGeom>
            <a:ln w="19050">
              <a:solidFill>
                <a:srgbClr val="064A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>
              <a:stCxn id="135" idx="0"/>
              <a:endCxn id="134" idx="4"/>
            </p:cNvCxnSpPr>
            <p:nvPr/>
          </p:nvCxnSpPr>
          <p:spPr>
            <a:xfrm flipV="1">
              <a:off x="2134743" y="5427782"/>
              <a:ext cx="0" cy="424006"/>
            </a:xfrm>
            <a:prstGeom prst="line">
              <a:avLst/>
            </a:prstGeom>
            <a:ln w="19050">
              <a:solidFill>
                <a:srgbClr val="064A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椭圆 130"/>
            <p:cNvSpPr/>
            <p:nvPr/>
          </p:nvSpPr>
          <p:spPr>
            <a:xfrm>
              <a:off x="957941" y="4212908"/>
              <a:ext cx="398755" cy="395434"/>
            </a:xfrm>
            <a:prstGeom prst="ellipse">
              <a:avLst/>
            </a:prstGeom>
            <a:solidFill>
              <a:srgbClr val="064ACB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>
              <a:off x="1935365" y="4212908"/>
              <a:ext cx="398755" cy="3954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>
              <a:off x="957941" y="5032348"/>
              <a:ext cx="398755" cy="3954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>
              <a:off x="1935365" y="5032348"/>
              <a:ext cx="398755" cy="395434"/>
            </a:xfrm>
            <a:prstGeom prst="ellipse">
              <a:avLst/>
            </a:prstGeom>
            <a:solidFill>
              <a:srgbClr val="064ACB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1935365" y="5851788"/>
              <a:ext cx="398755" cy="3954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>
              <a:off x="2912791" y="5032958"/>
              <a:ext cx="398755" cy="3954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矩形 6"/>
            <p:cNvSpPr/>
            <p:nvPr/>
          </p:nvSpPr>
          <p:spPr>
            <a:xfrm>
              <a:off x="1431706" y="3986847"/>
              <a:ext cx="398755" cy="3266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064ACB"/>
                </a:buClr>
              </a:pPr>
              <a:r>
                <a:rPr lang="en-US" altLang="zh-CN" sz="1600" b="1" spc="15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5</a:t>
              </a:r>
              <a:endParaRPr lang="zh-CN" altLang="en-US" sz="1600" b="1" spc="1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138" name="矩形 6"/>
            <p:cNvSpPr/>
            <p:nvPr/>
          </p:nvSpPr>
          <p:spPr>
            <a:xfrm>
              <a:off x="2648624" y="4325524"/>
              <a:ext cx="398755" cy="3266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064ACB"/>
                </a:buClr>
              </a:pPr>
              <a:r>
                <a:rPr lang="en-US" altLang="zh-CN" sz="1600" b="1" spc="15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5</a:t>
              </a:r>
              <a:endParaRPr lang="zh-CN" altLang="en-US" sz="1600" b="1" spc="1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139" name="矩形 6"/>
            <p:cNvSpPr/>
            <p:nvPr/>
          </p:nvSpPr>
          <p:spPr>
            <a:xfrm>
              <a:off x="2449246" y="4822844"/>
              <a:ext cx="398755" cy="3266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064ACB"/>
                </a:buClr>
              </a:pPr>
              <a:r>
                <a:rPr lang="en-US" altLang="zh-CN" sz="1600" b="1" spc="15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3</a:t>
              </a:r>
              <a:endParaRPr lang="zh-CN" altLang="en-US" sz="1600" b="1" spc="1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140" name="矩形 6"/>
            <p:cNvSpPr/>
            <p:nvPr/>
          </p:nvSpPr>
          <p:spPr>
            <a:xfrm>
              <a:off x="2135213" y="5392388"/>
              <a:ext cx="398755" cy="3266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064ACB"/>
                </a:buClr>
              </a:pPr>
              <a:r>
                <a:rPr lang="en-US" altLang="zh-CN" sz="1600" b="1" spc="15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2</a:t>
              </a:r>
              <a:endParaRPr lang="zh-CN" altLang="en-US" sz="1600" b="1" spc="1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141" name="矩形 6"/>
            <p:cNvSpPr/>
            <p:nvPr/>
          </p:nvSpPr>
          <p:spPr>
            <a:xfrm>
              <a:off x="790959" y="4608342"/>
              <a:ext cx="398755" cy="3266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064ACB"/>
                </a:buClr>
              </a:pPr>
              <a:r>
                <a:rPr lang="en-US" altLang="zh-CN" sz="1600" b="1" spc="15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3</a:t>
              </a:r>
              <a:endParaRPr lang="zh-CN" altLang="en-US" sz="1600" b="1" spc="1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142" name="矩形 6"/>
            <p:cNvSpPr/>
            <p:nvPr/>
          </p:nvSpPr>
          <p:spPr>
            <a:xfrm>
              <a:off x="1556075" y="4623126"/>
              <a:ext cx="578670" cy="4181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064ACB"/>
                </a:buClr>
              </a:pPr>
              <a:r>
                <a:rPr lang="en-US" altLang="zh-CN" sz="1600" b="1" spc="15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16</a:t>
              </a:r>
              <a:endParaRPr lang="zh-CN" altLang="en-US" sz="1600" b="1" spc="1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143" name="矩形 6"/>
            <p:cNvSpPr/>
            <p:nvPr/>
          </p:nvSpPr>
          <p:spPr>
            <a:xfrm>
              <a:off x="1152090" y="5574801"/>
              <a:ext cx="568384" cy="4181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064ACB"/>
                </a:buClr>
              </a:pPr>
              <a:r>
                <a:rPr lang="en-US" altLang="zh-CN" sz="1600" b="1" spc="15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17</a:t>
              </a:r>
              <a:endParaRPr lang="zh-CN" altLang="en-US" sz="1600" b="1" spc="1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</p:grpSp>
      <p:sp>
        <p:nvSpPr>
          <p:cNvPr id="146" name="矩形 6"/>
          <p:cNvSpPr/>
          <p:nvPr/>
        </p:nvSpPr>
        <p:spPr>
          <a:xfrm>
            <a:off x="3872721" y="3183302"/>
            <a:ext cx="696075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Clr>
                <a:srgbClr val="064ACB"/>
              </a:buClr>
            </a:pPr>
            <a:r>
              <a:rPr lang="en-US" altLang="zh-CN" sz="2800" b="1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&gt;</a:t>
            </a:r>
            <a:endParaRPr lang="zh-CN" altLang="en-US" sz="2800" dirty="0">
              <a:solidFill>
                <a:srgbClr val="C0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cxnSp>
        <p:nvCxnSpPr>
          <p:cNvPr id="151" name="连接符: 肘形 150"/>
          <p:cNvCxnSpPr>
            <a:stCxn id="40" idx="3"/>
          </p:cNvCxnSpPr>
          <p:nvPr/>
        </p:nvCxnSpPr>
        <p:spPr>
          <a:xfrm flipV="1">
            <a:off x="7716625" y="3732602"/>
            <a:ext cx="1640676" cy="567697"/>
          </a:xfrm>
          <a:prstGeom prst="bentConnector3">
            <a:avLst>
              <a:gd name="adj1" fmla="val 99901"/>
            </a:avLst>
          </a:prstGeom>
          <a:ln w="19050">
            <a:solidFill>
              <a:srgbClr val="064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矩形 6"/>
          <p:cNvSpPr/>
          <p:nvPr/>
        </p:nvSpPr>
        <p:spPr>
          <a:xfrm>
            <a:off x="8368246" y="4016450"/>
            <a:ext cx="696075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Clr>
                <a:srgbClr val="064ACB"/>
              </a:buClr>
            </a:pPr>
            <a:r>
              <a:rPr lang="en-US" altLang="zh-CN" sz="2800" b="1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&lt;</a:t>
            </a:r>
            <a:endParaRPr lang="zh-CN" altLang="en-US" sz="2800" dirty="0">
              <a:solidFill>
                <a:srgbClr val="C0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pic>
        <p:nvPicPr>
          <p:cNvPr id="159" name="图片 15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2" t="-590" r="21043" b="6705"/>
          <a:stretch>
            <a:fillRect/>
          </a:stretch>
        </p:blipFill>
        <p:spPr>
          <a:xfrm>
            <a:off x="9673186" y="3217335"/>
            <a:ext cx="1631400" cy="3126010"/>
          </a:xfrm>
          <a:prstGeom prst="rect">
            <a:avLst/>
          </a:prstGeom>
        </p:spPr>
      </p:pic>
      <p:sp>
        <p:nvSpPr>
          <p:cNvPr id="160" name="对话气泡: 圆角矩形 159"/>
          <p:cNvSpPr/>
          <p:nvPr/>
        </p:nvSpPr>
        <p:spPr>
          <a:xfrm>
            <a:off x="6331653" y="5727725"/>
            <a:ext cx="3988364" cy="605238"/>
          </a:xfrm>
          <a:prstGeom prst="wedgeRoundRectCallout">
            <a:avLst>
              <a:gd name="adj1" fmla="val 53380"/>
              <a:gd name="adj2" fmla="val -23019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现在我们来重新分析一下这张图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2235200" y="3917950"/>
              <a:ext cx="831850" cy="7556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2235200" y="3917950"/>
                <a:ext cx="831850" cy="755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1282700" y="4921250"/>
              <a:ext cx="539750" cy="5969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1282700" y="4921250"/>
                <a:ext cx="539750" cy="596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7124700" y="3009900"/>
              <a:ext cx="12700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7124700" y="30099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2133600" y="5600700"/>
              <a:ext cx="939800" cy="7366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2133600" y="5600700"/>
                <a:ext cx="939800" cy="73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2298700" y="4908550"/>
              <a:ext cx="590550" cy="5842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2298700" y="4908550"/>
                <a:ext cx="590550" cy="584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3327400" y="4914900"/>
              <a:ext cx="539750" cy="5651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3327400" y="4914900"/>
                <a:ext cx="539750" cy="565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2190750" y="5537200"/>
              <a:ext cx="819150" cy="8255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2190750" y="5537200"/>
                <a:ext cx="819150" cy="825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2584450" y="5441950"/>
              <a:ext cx="158750" cy="5461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2584450" y="5441950"/>
                <a:ext cx="158750" cy="546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墨迹 11"/>
              <p14:cNvContentPartPr/>
              <p14:nvPr/>
            </p14:nvContentPartPr>
            <p14:xfrm>
              <a:off x="2603500" y="5448300"/>
              <a:ext cx="279400" cy="444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9"/>
            </p:blipFill>
            <p:spPr>
              <a:xfrm>
                <a:off x="2603500" y="5448300"/>
                <a:ext cx="279400" cy="4445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31" grpId="0"/>
      <p:bldP spid="32" grpId="0"/>
      <p:bldP spid="34" grpId="0"/>
      <p:bldP spid="35" grpId="0"/>
      <p:bldP spid="38" grpId="0"/>
      <p:bldP spid="39" grpId="0"/>
      <p:bldP spid="40" grpId="0"/>
      <p:bldP spid="41" grpId="0"/>
      <p:bldP spid="62" grpId="0"/>
      <p:bldP spid="63" grpId="0"/>
      <p:bldP spid="63" grpId="1"/>
      <p:bldP spid="67" grpId="0"/>
      <p:bldP spid="67" grpId="1"/>
      <p:bldP spid="146" grpId="0"/>
      <p:bldP spid="157" grpId="0"/>
      <p:bldP spid="1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$ľîḋé"/>
          <p:cNvSpPr/>
          <p:nvPr/>
        </p:nvSpPr>
        <p:spPr bwMode="auto">
          <a:xfrm>
            <a:off x="655416" y="419416"/>
            <a:ext cx="6691682" cy="66416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朴素版迪杰斯特拉</a:t>
            </a: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实现</a:t>
            </a:r>
            <a:endParaRPr lang="zh-CN" altLang="en-US" sz="28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5" name="矩形 6"/>
          <p:cNvSpPr/>
          <p:nvPr/>
        </p:nvSpPr>
        <p:spPr>
          <a:xfrm>
            <a:off x="655415" y="1384553"/>
            <a:ext cx="10350437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Clr>
                <a:srgbClr val="064ACB"/>
              </a:buClr>
              <a:buFont typeface="Wingdings" panose="05000000000000000000" pitchFamily="2" charset="2"/>
              <a:buChar char="n"/>
            </a:pP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算法复杂度大概是</a:t>
            </a: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n^2</a:t>
            </a:r>
            <a:endParaRPr lang="en-US" altLang="zh-CN" sz="2400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9482" y="2147191"/>
            <a:ext cx="7174304" cy="39808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$ľîḋé"/>
          <p:cNvSpPr/>
          <p:nvPr/>
        </p:nvSpPr>
        <p:spPr bwMode="auto">
          <a:xfrm>
            <a:off x="655416" y="419416"/>
            <a:ext cx="6691682" cy="66416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迪杰斯特拉</a:t>
            </a: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的优化</a:t>
            </a:r>
            <a:endParaRPr lang="zh-CN" altLang="en-US" sz="28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5" name="矩形 6"/>
          <p:cNvSpPr/>
          <p:nvPr/>
        </p:nvSpPr>
        <p:spPr>
          <a:xfrm>
            <a:off x="655415" y="1299492"/>
            <a:ext cx="10350437" cy="113505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64ACB"/>
              </a:buClr>
              <a:buFont typeface="Wingdings" panose="05000000000000000000" pitchFamily="2" charset="2"/>
              <a:buChar char="n"/>
            </a:pP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利用点去更新边，只需要把没用到但是有关的点从小到大进行排序，最后把每个点有关的边都更新到点，再把新点存储到 </a:t>
            </a:r>
            <a:endParaRPr lang="zh-CN" altLang="en-US" sz="2400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20" name="对话气泡: 圆角矩形 19"/>
          <p:cNvSpPr/>
          <p:nvPr/>
        </p:nvSpPr>
        <p:spPr>
          <a:xfrm>
            <a:off x="7550024" y="5656519"/>
            <a:ext cx="3890609" cy="586327"/>
          </a:xfrm>
          <a:prstGeom prst="wedgeRoundRectCallout">
            <a:avLst>
              <a:gd name="adj1" fmla="val -8469"/>
              <a:gd name="adj2" fmla="val 33097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总体复杂度：</a:t>
            </a:r>
            <a:r>
              <a:rPr lang="en-US" altLang="zh-CN" sz="20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nlogn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m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0" y="2802255"/>
            <a:ext cx="4621530" cy="352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î$ľîḋé"/>
          <p:cNvSpPr/>
          <p:nvPr/>
        </p:nvSpPr>
        <p:spPr bwMode="auto">
          <a:xfrm>
            <a:off x="655416" y="419416"/>
            <a:ext cx="6691682" cy="66416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迪杰斯特拉的优化</a:t>
            </a:r>
            <a:endParaRPr lang="zh-CN" altLang="en-US" sz="28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/>
          <a:srcRect t="1982" r="6594" b="1943"/>
          <a:stretch>
            <a:fillRect/>
          </a:stretch>
        </p:blipFill>
        <p:spPr>
          <a:xfrm>
            <a:off x="518273" y="3137314"/>
            <a:ext cx="4634014" cy="3200400"/>
          </a:xfrm>
          <a:prstGeom prst="rect">
            <a:avLst/>
          </a:prstGeom>
        </p:spPr>
      </p:pic>
      <p:sp>
        <p:nvSpPr>
          <p:cNvPr id="20" name="对话气泡: 圆角矩形 19"/>
          <p:cNvSpPr/>
          <p:nvPr/>
        </p:nvSpPr>
        <p:spPr>
          <a:xfrm>
            <a:off x="5876164" y="5433634"/>
            <a:ext cx="3890609" cy="586327"/>
          </a:xfrm>
          <a:prstGeom prst="wedgeRoundRectCallout">
            <a:avLst>
              <a:gd name="adj1" fmla="val -8469"/>
              <a:gd name="adj2" fmla="val 33097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总体复杂度：</a:t>
            </a:r>
            <a:r>
              <a:rPr lang="en-US" altLang="zh-CN" sz="20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nlogn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m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8655" y="1470025"/>
            <a:ext cx="3367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邻接表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056380" y="1480820"/>
            <a:ext cx="4523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https://baike.baidu.com/item/%E9%82%BB%E6%8E%A5%E8%A1%A8/9796152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4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6269.067716535433,&quot;width&quot;:11298.116535433071}"/>
</p:tagLst>
</file>

<file path=ppt/tags/tag2.xml><?xml version="1.0" encoding="utf-8"?>
<p:tagLst xmlns:p="http://schemas.openxmlformats.org/presentationml/2006/main">
  <p:tag name="KSO_WPP_MARK_KEY" val="1cf4d466-816b-4fb4-9e50-609d5428d2f9"/>
  <p:tag name="COMMONDATA" val="eyJoZGlkIjoiZjgyOWY3NzRhYmJjMzYxMmE5MzA5ZTk3MTRiNjZjMjcifQ=="/>
</p:tagLst>
</file>

<file path=ppt/theme/theme1.xml><?xml version="1.0" encoding="utf-8"?>
<a:theme xmlns:a="http://schemas.openxmlformats.org/drawingml/2006/main" name="Office Theme">
  <a:themeElements>
    <a:clrScheme name="插画-0731蓝+橙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64ACB"/>
      </a:accent1>
      <a:accent2>
        <a:srgbClr val="366ED8"/>
      </a:accent2>
      <a:accent3>
        <a:srgbClr val="F3A953"/>
      </a:accent3>
      <a:accent4>
        <a:srgbClr val="F2F3F3"/>
      </a:accent4>
      <a:accent5>
        <a:srgbClr val="BFBFBF"/>
      </a:accent5>
      <a:accent6>
        <a:srgbClr val="94C9FB"/>
      </a:accent6>
      <a:hlink>
        <a:srgbClr val="5EAEFA"/>
      </a:hlink>
      <a:folHlink>
        <a:srgbClr val="033C72"/>
      </a:folHlink>
    </a:clrScheme>
    <a:fontScheme name="思源黑体 CN">
      <a:majorFont>
        <a:latin typeface="思源黑体 CN Heavy"/>
        <a:ea typeface="思源黑体 CN Medium"/>
        <a:cs typeface=""/>
      </a:majorFont>
      <a:minorFont>
        <a:latin typeface="思源黑体 CN Normal"/>
        <a:ea typeface="思源黑体 CN Regular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2005</Words>
  <Application>WPS 演示</Application>
  <PresentationFormat>宽屏</PresentationFormat>
  <Paragraphs>286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思源黑体 CN Normal</vt:lpstr>
      <vt:lpstr>思源黑体</vt:lpstr>
      <vt:lpstr>字魂59号-创粗黑</vt:lpstr>
      <vt:lpstr>微软雅黑</vt:lpstr>
      <vt:lpstr>黑体</vt:lpstr>
      <vt:lpstr>阿里巴巴普惠体 Medium</vt:lpstr>
      <vt:lpstr>Times New Roman</vt:lpstr>
      <vt:lpstr>思源黑体 CN Regular</vt:lpstr>
      <vt:lpstr>Arial Unicode MS</vt:lpstr>
      <vt:lpstr>等线</vt:lpstr>
      <vt:lpstr>思源黑体 CN Medium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 Jennie</dc:creator>
  <cp:lastModifiedBy>澈</cp:lastModifiedBy>
  <cp:revision>259</cp:revision>
  <dcterms:created xsi:type="dcterms:W3CDTF">2022-03-09T09:26:00Z</dcterms:created>
  <dcterms:modified xsi:type="dcterms:W3CDTF">2022-07-17T00:30:48Z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DDC344456E9C40E8A7F11A08CEFA631F</vt:lpwstr>
  </property>
  <property fmtid="{D5CDD505-2E9C-101B-9397-08002B2CF9AE}" pid="3" name="KSOProductBuildVer">
    <vt:lpwstr>2052-11.1.0.11830</vt:lpwstr>
  </property>
</Properties>
</file>